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63" r:id="rId2"/>
    <p:sldId id="259" r:id="rId3"/>
    <p:sldId id="261" r:id="rId4"/>
    <p:sldId id="262" r:id="rId5"/>
    <p:sldId id="260" r:id="rId6"/>
    <p:sldId id="268" r:id="rId7"/>
    <p:sldId id="258" r:id="rId8"/>
    <p:sldId id="257" r:id="rId9"/>
    <p:sldId id="265" r:id="rId10"/>
    <p:sldId id="266" r:id="rId11"/>
    <p:sldId id="267" r:id="rId12"/>
    <p:sldId id="264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0EE02B6-5590-40EE-8219-1978122F7797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EA8A1-68BC-492A-AC6F-A7B609E2B5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smtClean="0"/>
              <a:t>Dolev-Yao model</a:t>
            </a: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E06342-0BE7-40FD-A820-B1F316F38DD7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882CB3F-4707-47AF-91E6-4F1491255A43}" type="datetimeFigureOut">
              <a:rPr lang="en-US" smtClean="0"/>
              <a:pPr/>
              <a:t>8/3/2010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4E1C65-679A-4EDD-B230-F24CBB5AFAC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johnrozum.com/images/jerry.jpg&amp;imgrefurl=http://www.weblo.com/celebrity/Cartoon_Fictitious_Character/Tom_and_Jerry/454089/&amp;usg=__6_qkpjBJeco8bEUB9CJjJYjMCyQ=&amp;h=500&amp;w=393&amp;sz=37&amp;hl=en&amp;start=4&amp;um=1&amp;tbnid=Mlb1dDOFY3yW2M:&amp;tbnh=130&amp;tbnw=102&amp;prev=/images?q=tom+and+jerry+Tom&amp;hl=en&amp;rlz=1T4SKPB_enSG270SG270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upload.wikimedia.org/wikipedia/en/6/6c/Spike_and_tyke.jpg&amp;imgrefurl=http://www.movlug.com/forum/viewtopic.php?f=27&amp;t=3825&amp;usg=__GYTtzfutMut28WuYzTAISWLTlGY=&amp;h=428&amp;w=611&amp;sz=85&amp;hl=en&amp;start=231&amp;um=1&amp;tbnid=_iUj3xRib96nRM:&amp;tbnh=95&amp;tbnw=136&amp;prev=/images?q=tom+and+jerry&amp;ndsp=18&amp;hl=en&amp;rlz=1T4SKPB_enSG270SG270&amp;sa=N&amp;start=216&amp;um=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blogs.families.com/media/21_Tom%20The%20Cat.jpg&amp;imgrefurl=http://pets.families.com/blog/tom-cat-of-tom-and-jerry-cartoon-fame&amp;usg=__cLcJbxtQJYRBDTv54w-aU0CSnUo=&amp;h=250&amp;w=260&amp;sz=63&amp;hl=en&amp;start=2&amp;um=1&amp;tbnid=mP5u8Vz8YBXL5M:&amp;tbnh=108&amp;tbnw=112&amp;prev=/images?q=tom+and+jerry+Tom&amp;hl=en&amp;rlz=1T4SKPB_enSG270SG270&amp;um=1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johnrozum.com/images/jerry.jpg&amp;imgrefurl=http://www.weblo.com/celebrity/Cartoon_Fictitious_Character/Tom_and_Jerry/454089/&amp;usg=__6_qkpjBJeco8bEUB9CJjJYjMCyQ=&amp;h=500&amp;w=393&amp;sz=37&amp;hl=en&amp;start=4&amp;um=1&amp;tbnid=Mlb1dDOFY3yW2M:&amp;tbnh=130&amp;tbnw=102&amp;prev=/images?q=tom+and+jerry+Tom&amp;hl=en&amp;rlz=1T4SKPB_enSG270SG270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upload.wikimedia.org/wikipedia/en/6/6c/Spike_and_tyke.jpg&amp;imgrefurl=http://www.movlug.com/forum/viewtopic.php?f=27&amp;t=3825&amp;usg=__GYTtzfutMut28WuYzTAISWLTlGY=&amp;h=428&amp;w=611&amp;sz=85&amp;hl=en&amp;start=231&amp;um=1&amp;tbnid=_iUj3xRib96nRM:&amp;tbnh=95&amp;tbnw=136&amp;prev=/images?q=tom+and+jerry&amp;ndsp=18&amp;hl=en&amp;rlz=1T4SKPB_enSG270SG270&amp;sa=N&amp;start=216&amp;um=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blogs.families.com/media/21_Tom%20The%20Cat.jpg&amp;imgrefurl=http://pets.families.com/blog/tom-cat-of-tom-and-jerry-cartoon-fame&amp;usg=__cLcJbxtQJYRBDTv54w-aU0CSnUo=&amp;h=250&amp;w=260&amp;sz=63&amp;hl=en&amp;start=2&amp;um=1&amp;tbnid=mP5u8Vz8YBXL5M:&amp;tbnh=108&amp;tbnw=112&amp;prev=/images?q=tom+and+jerry+Tom&amp;hl=en&amp;rlz=1T4SKPB_enSG270SG270&amp;um=1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google.com/imgres?imgurl=http://www.johnrozum.com/images/jerry.jpg&amp;imgrefurl=http://www.weblo.com/celebrity/Cartoon_Fictitious_Character/Tom_and_Jerry/454089/&amp;usg=__6_qkpjBJeco8bEUB9CJjJYjMCyQ=&amp;h=500&amp;w=393&amp;sz=37&amp;hl=en&amp;start=4&amp;um=1&amp;tbnid=Mlb1dDOFY3yW2M:&amp;tbnh=130&amp;tbnw=102&amp;prev=/images?q=tom+and+jerry+Tom&amp;hl=en&amp;rlz=1T4SKPB_enSG270SG270&amp;um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google.com/imgres?imgurl=http://upload.wikimedia.org/wikipedia/en/6/6c/Spike_and_tyke.jpg&amp;imgrefurl=http://www.movlug.com/forum/viewtopic.php?f=27&amp;t=3825&amp;usg=__GYTtzfutMut28WuYzTAISWLTlGY=&amp;h=428&amp;w=611&amp;sz=85&amp;hl=en&amp;start=231&amp;um=1&amp;tbnid=_iUj3xRib96nRM:&amp;tbnh=95&amp;tbnw=136&amp;prev=/images?q=tom+and+jerry&amp;ndsp=18&amp;hl=en&amp;rlz=1T4SKPB_enSG270SG270&amp;sa=N&amp;start=216&amp;um=1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google.com/imgres?imgurl=http://blogs.families.com/media/21_Tom%20The%20Cat.jpg&amp;imgrefurl=http://pets.families.com/blog/tom-cat-of-tom-and-jerry-cartoon-fame&amp;usg=__cLcJbxtQJYRBDTv54w-aU0CSnUo=&amp;h=250&amp;w=260&amp;sz=63&amp;hl=en&amp;start=2&amp;um=1&amp;tbnid=mP5u8Vz8YBXL5M:&amp;tbnh=108&amp;tbnw=112&amp;prev=/images?q=tom+and+jerry+Tom&amp;hl=en&amp;rlz=1T4SKPB_enSG270SG270&amp;um=1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and verifying security protocol using PAT approach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Luu Anh Tuan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SEVE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71600"/>
            <a:ext cx="8229600" cy="51054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Declaration language.</a:t>
            </a:r>
          </a:p>
          <a:p>
            <a:r>
              <a:rPr lang="en-US" dirty="0" smtClean="0"/>
              <a:t>Easy to specify as  similar with security protocol declaration.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#Variables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Agents:</a:t>
            </a:r>
            <a:r>
              <a:rPr lang="en-US" dirty="0" smtClean="0"/>
              <a:t> </a:t>
            </a:r>
            <a:r>
              <a:rPr lang="en-US" dirty="0" err="1" smtClean="0"/>
              <a:t>a,b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Nonces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> </a:t>
            </a:r>
            <a:r>
              <a:rPr lang="en-US" dirty="0" err="1" smtClean="0"/>
              <a:t>na,nb</a:t>
            </a:r>
            <a:r>
              <a:rPr lang="en-US" dirty="0" smtClean="0"/>
              <a:t>;</a:t>
            </a:r>
          </a:p>
          <a:p>
            <a:pPr>
              <a:buNone/>
            </a:pPr>
            <a:r>
              <a:rPr lang="en-US" dirty="0" err="1" smtClean="0">
                <a:solidFill>
                  <a:srgbClr val="0070C0"/>
                </a:solidFill>
              </a:rPr>
              <a:t>Public_keys</a:t>
            </a:r>
            <a:r>
              <a:rPr lang="en-US" dirty="0" smtClean="0">
                <a:solidFill>
                  <a:srgbClr val="0070C0"/>
                </a:solidFill>
              </a:rPr>
              <a:t>:</a:t>
            </a:r>
            <a:r>
              <a:rPr lang="en-US" dirty="0" smtClean="0"/>
              <a:t> {</a:t>
            </a:r>
            <a:r>
              <a:rPr lang="en-US" dirty="0" err="1" smtClean="0"/>
              <a:t>ka,kb</a:t>
            </a:r>
            <a:r>
              <a:rPr lang="en-US" dirty="0" smtClean="0"/>
              <a:t>};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#Initial declare</a:t>
            </a:r>
          </a:p>
          <a:p>
            <a:pPr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0070C0"/>
                </a:solidFill>
              </a:rPr>
              <a:t>knows</a:t>
            </a:r>
            <a:r>
              <a:rPr lang="en-US" dirty="0" smtClean="0"/>
              <a:t> {</a:t>
            </a:r>
            <a:r>
              <a:rPr lang="en-US" dirty="0" err="1" smtClean="0"/>
              <a:t>na,ka</a:t>
            </a:r>
            <a:r>
              <a:rPr lang="en-US" dirty="0" smtClean="0"/>
              <a:t>};</a:t>
            </a:r>
          </a:p>
          <a:p>
            <a:pPr>
              <a:buNone/>
            </a:pPr>
            <a:r>
              <a:rPr lang="en-US" dirty="0" smtClean="0"/>
              <a:t>b </a:t>
            </a:r>
            <a:r>
              <a:rPr lang="en-US" dirty="0" smtClean="0">
                <a:solidFill>
                  <a:srgbClr val="0070C0"/>
                </a:solidFill>
              </a:rPr>
              <a:t>knows</a:t>
            </a:r>
            <a:r>
              <a:rPr lang="en-US" dirty="0" smtClean="0"/>
              <a:t> {</a:t>
            </a:r>
            <a:r>
              <a:rPr lang="en-US" dirty="0" err="1" smtClean="0"/>
              <a:t>nb,kb</a:t>
            </a:r>
            <a:r>
              <a:rPr lang="en-US" dirty="0" smtClean="0"/>
              <a:t>};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#Protocol description</a:t>
            </a:r>
          </a:p>
          <a:p>
            <a:pPr>
              <a:buNone/>
            </a:pPr>
            <a:r>
              <a:rPr lang="en-US" dirty="0" smtClean="0"/>
              <a:t>a -&gt; b : {a, </a:t>
            </a:r>
            <a:r>
              <a:rPr lang="en-US" dirty="0" err="1" smtClean="0"/>
              <a:t>na</a:t>
            </a:r>
            <a:r>
              <a:rPr lang="en-US" dirty="0" smtClean="0"/>
              <a:t>}kb;</a:t>
            </a:r>
          </a:p>
          <a:p>
            <a:pPr>
              <a:buNone/>
            </a:pPr>
            <a:r>
              <a:rPr lang="en-US" dirty="0" smtClean="0"/>
              <a:t>b -&gt; a : {</a:t>
            </a:r>
            <a:r>
              <a:rPr lang="en-US" dirty="0" err="1" smtClean="0"/>
              <a:t>na</a:t>
            </a:r>
            <a:r>
              <a:rPr lang="en-US" dirty="0" smtClean="0"/>
              <a:t>, </a:t>
            </a:r>
            <a:r>
              <a:rPr lang="en-US" dirty="0" err="1" smtClean="0"/>
              <a:t>nb</a:t>
            </a:r>
            <a:r>
              <a:rPr lang="en-US" dirty="0" smtClean="0"/>
              <a:t>}ka;</a:t>
            </a:r>
          </a:p>
          <a:p>
            <a:pPr>
              <a:buNone/>
            </a:pPr>
            <a:r>
              <a:rPr lang="en-US" dirty="0" smtClean="0"/>
              <a:t>a -&gt; b : {</a:t>
            </a:r>
            <a:r>
              <a:rPr lang="en-US" dirty="0" err="1" smtClean="0"/>
              <a:t>nb</a:t>
            </a:r>
            <a:r>
              <a:rPr lang="en-US" dirty="0" smtClean="0"/>
              <a:t>}kb;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3581400" y="2362200"/>
            <a:ext cx="3048000" cy="9144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3581400" y="4876800"/>
            <a:ext cx="3124200" cy="1143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324600" y="37338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Declaration part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SEVE language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#System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Initiator:</a:t>
            </a:r>
            <a:r>
              <a:rPr lang="en-US" dirty="0" smtClean="0"/>
              <a:t> Alice;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Responder: </a:t>
            </a:r>
            <a:r>
              <a:rPr lang="en-US" dirty="0" smtClean="0"/>
              <a:t>Bob;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Intruder: </a:t>
            </a:r>
            <a:r>
              <a:rPr lang="en-US" dirty="0" smtClean="0"/>
              <a:t>Caron;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#Verification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Secrecy:</a:t>
            </a:r>
            <a:r>
              <a:rPr lang="en-US" dirty="0" smtClean="0"/>
              <a:t> </a:t>
            </a:r>
            <a:r>
              <a:rPr lang="en-US" dirty="0" smtClean="0"/>
              <a:t>{</a:t>
            </a:r>
            <a:r>
              <a:rPr lang="en-US" dirty="0" smtClean="0"/>
              <a:t>k</a:t>
            </a:r>
            <a:r>
              <a:rPr lang="en-US" dirty="0" smtClean="0"/>
              <a:t>a</a:t>
            </a:r>
            <a:r>
              <a:rPr lang="en-US" dirty="0" smtClean="0"/>
              <a:t>} </a:t>
            </a:r>
            <a:r>
              <a:rPr lang="en-US" dirty="0" smtClean="0">
                <a:solidFill>
                  <a:schemeClr val="accent1"/>
                </a:solidFill>
              </a:rPr>
              <a:t>of</a:t>
            </a:r>
            <a:r>
              <a:rPr lang="en-US" dirty="0" smtClean="0"/>
              <a:t> Alice</a:t>
            </a:r>
          </a:p>
          <a:p>
            <a:pPr>
              <a:buNone/>
            </a:pPr>
            <a:r>
              <a:rPr lang="en-US" dirty="0" smtClean="0">
                <a:solidFill>
                  <a:srgbClr val="0070C0"/>
                </a:solidFill>
              </a:rPr>
              <a:t>Agent authentication: </a:t>
            </a:r>
          </a:p>
          <a:p>
            <a:pPr>
              <a:buNone/>
            </a:pPr>
            <a:r>
              <a:rPr lang="en-US" dirty="0" smtClean="0"/>
              <a:t>Alice </a:t>
            </a:r>
            <a:r>
              <a:rPr lang="en-US" dirty="0" smtClean="0">
                <a:solidFill>
                  <a:schemeClr val="accent1"/>
                </a:solidFill>
              </a:rPr>
              <a:t>is authenticated with </a:t>
            </a:r>
            <a:r>
              <a:rPr lang="en-US" dirty="0" smtClean="0"/>
              <a:t>Bob </a:t>
            </a:r>
            <a:r>
              <a:rPr lang="en-US" dirty="0" smtClean="0">
                <a:solidFill>
                  <a:schemeClr val="accent1"/>
                </a:solidFill>
              </a:rPr>
              <a:t>using</a:t>
            </a:r>
            <a:r>
              <a:rPr lang="en-US" dirty="0" smtClean="0"/>
              <a:t> {</a:t>
            </a:r>
            <a:r>
              <a:rPr lang="en-US" dirty="0" err="1" smtClean="0"/>
              <a:t>na</a:t>
            </a:r>
            <a:r>
              <a:rPr lang="en-US" dirty="0" smtClean="0"/>
              <a:t>} </a:t>
            </a:r>
          </a:p>
          <a:p>
            <a:pPr>
              <a:buNone/>
            </a:pPr>
            <a:r>
              <a:rPr lang="en-US" dirty="0" smtClean="0"/>
              <a:t>Alice </a:t>
            </a:r>
            <a:r>
              <a:rPr lang="en-US" dirty="0" smtClean="0">
                <a:solidFill>
                  <a:srgbClr val="0070C0"/>
                </a:solidFill>
              </a:rPr>
              <a:t>sends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before</a:t>
            </a:r>
            <a:r>
              <a:rPr lang="en-US" dirty="0" smtClean="0"/>
              <a:t> Bob </a:t>
            </a:r>
            <a:r>
              <a:rPr lang="en-US" dirty="0" smtClean="0">
                <a:solidFill>
                  <a:srgbClr val="0070C0"/>
                </a:solidFill>
              </a:rPr>
              <a:t>sends</a:t>
            </a:r>
            <a:r>
              <a:rPr lang="en-US" dirty="0" smtClean="0"/>
              <a:t> </a:t>
            </a:r>
            <a:r>
              <a:rPr lang="en-US" dirty="0" err="1" smtClean="0"/>
              <a:t>nb</a:t>
            </a:r>
            <a:endParaRPr lang="en-US" dirty="0" smtClean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3733800" y="2286000"/>
            <a:ext cx="2362200" cy="381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V="1">
            <a:off x="3733800" y="3200400"/>
            <a:ext cx="2438400" cy="3810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6324600" y="2667000"/>
            <a:ext cx="2209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Actual system part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>
            <a:off x="5105400" y="4419600"/>
            <a:ext cx="1752600" cy="2286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V="1">
            <a:off x="6019800" y="5257800"/>
            <a:ext cx="1066800" cy="9144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8000" y="4648200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Verification part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762000"/>
            <a:ext cx="8145979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 attack on the Needham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1219201" y="2667000"/>
            <a:ext cx="2362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>
            <a:off x="1295401" y="4419600"/>
            <a:ext cx="2286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 rot="10800000">
            <a:off x="1219201" y="3581400"/>
            <a:ext cx="22860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4" descr="http://tbn1.google.com/images?q=tbn:Mlb1dDOFY3yW2M:http://www.johnrozum.com/images/jer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00" y="2819400"/>
            <a:ext cx="106680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tbn2.google.com/images?q=tbn:mP5u8Vz8YBXL5M:http://blogs.families.com/media/21_Tom%2520The%2520Ca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2895600"/>
            <a:ext cx="1224844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1752600" y="22098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latin typeface="Calibri" pitchFamily="34" charset="0"/>
              </a:rPr>
              <a:t>{</a:t>
            </a:r>
            <a:r>
              <a:rPr lang="en-US" sz="2400" i="1" dirty="0" smtClean="0">
                <a:latin typeface="Calibri" pitchFamily="34" charset="0"/>
              </a:rPr>
              <a:t>A,N</a:t>
            </a:r>
            <a:r>
              <a:rPr lang="en-US" sz="2400" i="1" baseline="-25000" dirty="0" smtClean="0">
                <a:latin typeface="Calibri" pitchFamily="34" charset="0"/>
              </a:rPr>
              <a:t>A</a:t>
            </a:r>
            <a:r>
              <a:rPr lang="en-US" sz="2400" i="1" dirty="0" smtClean="0">
                <a:latin typeface="Calibri" pitchFamily="34" charset="0"/>
              </a:rPr>
              <a:t>}</a:t>
            </a:r>
            <a:r>
              <a:rPr lang="en-US" sz="2400" i="1" baseline="-25000" dirty="0" err="1" smtClean="0">
                <a:latin typeface="Calibri" pitchFamily="34" charset="0"/>
              </a:rPr>
              <a:t>pkI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1752600" y="3124200"/>
            <a:ext cx="1401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Calibri" pitchFamily="34" charset="0"/>
              </a:rPr>
              <a:t>{N</a:t>
            </a:r>
            <a:r>
              <a:rPr lang="en-US" sz="2400" i="1" baseline="-25000" dirty="0">
                <a:latin typeface="Calibri" pitchFamily="34" charset="0"/>
              </a:rPr>
              <a:t>A</a:t>
            </a:r>
            <a:r>
              <a:rPr lang="en-US" sz="2400" i="1" dirty="0">
                <a:latin typeface="Calibri" pitchFamily="34" charset="0"/>
              </a:rPr>
              <a:t>,N</a:t>
            </a:r>
            <a:r>
              <a:rPr lang="en-US" sz="2400" i="1" baseline="-25000" dirty="0">
                <a:latin typeface="Calibri" pitchFamily="34" charset="0"/>
              </a:rPr>
              <a:t>B</a:t>
            </a:r>
            <a:r>
              <a:rPr lang="en-US" sz="2400" i="1" dirty="0">
                <a:latin typeface="Calibri" pitchFamily="34" charset="0"/>
              </a:rPr>
              <a:t>}</a:t>
            </a:r>
            <a:r>
              <a:rPr lang="en-US" sz="2400" i="1" baseline="-25000" dirty="0" err="1">
                <a:latin typeface="Calibri" pitchFamily="34" charset="0"/>
              </a:rPr>
              <a:t>pkA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768475" y="3962400"/>
            <a:ext cx="9140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Calibri" pitchFamily="34" charset="0"/>
              </a:rPr>
              <a:t>{</a:t>
            </a:r>
            <a:r>
              <a:rPr lang="en-US" sz="2400" i="1" dirty="0" smtClean="0">
                <a:latin typeface="Calibri" pitchFamily="34" charset="0"/>
              </a:rPr>
              <a:t>N</a:t>
            </a:r>
            <a:r>
              <a:rPr lang="en-US" sz="2400" i="1" baseline="-25000" dirty="0" smtClean="0">
                <a:latin typeface="Calibri" pitchFamily="34" charset="0"/>
              </a:rPr>
              <a:t>B</a:t>
            </a:r>
            <a:r>
              <a:rPr lang="en-US" sz="2400" i="1" dirty="0" smtClean="0">
                <a:latin typeface="Calibri" pitchFamily="34" charset="0"/>
              </a:rPr>
              <a:t>}</a:t>
            </a:r>
            <a:r>
              <a:rPr lang="en-US" sz="2400" i="1" baseline="-25000" dirty="0" err="1" smtClean="0">
                <a:latin typeface="Calibri" pitchFamily="34" charset="0"/>
              </a:rPr>
              <a:t>pkI</a:t>
            </a:r>
            <a:endParaRPr lang="en-US" sz="2400" dirty="0">
              <a:latin typeface="Calibri" pitchFamily="34" charset="0"/>
            </a:endParaRPr>
          </a:p>
        </p:txBody>
      </p:sp>
      <p:pic>
        <p:nvPicPr>
          <p:cNvPr id="12" name="Picture 2" descr="http://tbn3.google.com/images?q=tbn:_iUj3xRib96nRM:http://upload.wikimedia.org/wikipedia/en/6/6c/Spike_and_tyk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429000" y="2895600"/>
            <a:ext cx="1600200" cy="1263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" name="Straight Arrow Connector 15"/>
          <p:cNvCxnSpPr/>
          <p:nvPr/>
        </p:nvCxnSpPr>
        <p:spPr>
          <a:xfrm>
            <a:off x="5029201" y="2743200"/>
            <a:ext cx="2362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105401" y="4495800"/>
            <a:ext cx="22860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5029201" y="3657600"/>
            <a:ext cx="22860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5562600" y="22860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 dirty="0">
                <a:latin typeface="Calibri" pitchFamily="34" charset="0"/>
              </a:rPr>
              <a:t>{A,N</a:t>
            </a:r>
            <a:r>
              <a:rPr lang="en-US" sz="2400" i="1" baseline="-25000" dirty="0">
                <a:latin typeface="Calibri" pitchFamily="34" charset="0"/>
              </a:rPr>
              <a:t>A</a:t>
            </a:r>
            <a:r>
              <a:rPr lang="en-US" sz="2400" i="1" dirty="0">
                <a:latin typeface="Calibri" pitchFamily="34" charset="0"/>
              </a:rPr>
              <a:t>}</a:t>
            </a:r>
            <a:r>
              <a:rPr lang="en-US" sz="2400" i="1" baseline="-25000" dirty="0" err="1">
                <a:latin typeface="Calibri" pitchFamily="34" charset="0"/>
              </a:rPr>
              <a:t>pkB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562600" y="3200400"/>
            <a:ext cx="1401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 dirty="0">
                <a:latin typeface="Calibri" pitchFamily="34" charset="0"/>
              </a:rPr>
              <a:t>{N</a:t>
            </a:r>
            <a:r>
              <a:rPr lang="en-US" sz="2400" i="1" baseline="-25000" dirty="0">
                <a:latin typeface="Calibri" pitchFamily="34" charset="0"/>
              </a:rPr>
              <a:t>A</a:t>
            </a:r>
            <a:r>
              <a:rPr lang="en-US" sz="2400" i="1" dirty="0">
                <a:latin typeface="Calibri" pitchFamily="34" charset="0"/>
              </a:rPr>
              <a:t>,N</a:t>
            </a:r>
            <a:r>
              <a:rPr lang="en-US" sz="2400" i="1" baseline="-25000" dirty="0">
                <a:latin typeface="Calibri" pitchFamily="34" charset="0"/>
              </a:rPr>
              <a:t>B</a:t>
            </a:r>
            <a:r>
              <a:rPr lang="en-US" sz="2400" i="1" dirty="0">
                <a:latin typeface="Calibri" pitchFamily="34" charset="0"/>
              </a:rPr>
              <a:t>}</a:t>
            </a:r>
            <a:r>
              <a:rPr lang="en-US" sz="2400" i="1" baseline="-25000" dirty="0" err="1">
                <a:latin typeface="Calibri" pitchFamily="34" charset="0"/>
              </a:rPr>
              <a:t>pkA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5578475" y="4038600"/>
            <a:ext cx="974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 dirty="0">
                <a:latin typeface="Calibri" pitchFamily="34" charset="0"/>
              </a:rPr>
              <a:t>{</a:t>
            </a:r>
            <a:r>
              <a:rPr lang="en-US" sz="2400" i="1" dirty="0">
                <a:latin typeface="Calibri" pitchFamily="34" charset="0"/>
              </a:rPr>
              <a:t>N</a:t>
            </a:r>
            <a:r>
              <a:rPr lang="en-US" sz="2400" i="1" baseline="-25000" dirty="0">
                <a:latin typeface="Calibri" pitchFamily="34" charset="0"/>
              </a:rPr>
              <a:t>B</a:t>
            </a:r>
            <a:r>
              <a:rPr lang="en-US" sz="2400" i="1" dirty="0">
                <a:latin typeface="Calibri" pitchFamily="34" charset="0"/>
              </a:rPr>
              <a:t>}</a:t>
            </a:r>
            <a:r>
              <a:rPr lang="en-US" sz="2400" i="1" baseline="-25000" dirty="0" err="1">
                <a:latin typeface="Calibri" pitchFamily="34" charset="0"/>
              </a:rPr>
              <a:t>pkB</a:t>
            </a:r>
            <a:endParaRPr lang="en-US" sz="24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Build in the time model semantic for security program.</a:t>
            </a:r>
          </a:p>
          <a:p>
            <a:r>
              <a:rPr lang="en-US" dirty="0" smtClean="0"/>
              <a:t>Support others cryptography scheme: </a:t>
            </a:r>
            <a:r>
              <a:rPr lang="en-US" dirty="0" err="1" smtClean="0"/>
              <a:t>Diffle</a:t>
            </a:r>
            <a:r>
              <a:rPr lang="en-US" dirty="0" smtClean="0"/>
              <a:t>-Hellman key agreements, hash key function.</a:t>
            </a:r>
          </a:p>
          <a:p>
            <a:r>
              <a:rPr lang="en-US" dirty="0" smtClean="0"/>
              <a:t>Apply some techniques to reduce the state space: symmetry reduction …</a:t>
            </a:r>
          </a:p>
          <a:p>
            <a:r>
              <a:rPr lang="en-US" dirty="0" smtClean="0"/>
              <a:t>Support not only for security protocols but also for other transaction protocols, e.g. network layer.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Thank you</a:t>
            </a:r>
          </a:p>
          <a:p>
            <a:r>
              <a:rPr lang="en-US" sz="7200" dirty="0" smtClean="0"/>
              <a:t>Q &amp; A</a:t>
            </a:r>
            <a:endParaRPr lang="en-US" sz="7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Security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4" descr="http://tbn1.google.com/images?q=tbn:Mlb1dDOFY3yW2M:http://www.johnrozum.com/images/jer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24600" y="2895600"/>
            <a:ext cx="9715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http://tbn2.google.com/images?q=tbn:mP5u8Vz8YBXL5M:http://blogs.families.com/media/21_Tom%2520The%2520Ca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28800" y="3238500"/>
            <a:ext cx="106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" descr="http://tbn3.google.com/images?q=tbn:_iUj3xRib96nRM:http://upload.wikimedia.org/wikipedia/en/6/6c/Spike_and_tyk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97287" y="4991728"/>
            <a:ext cx="2017713" cy="1409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6" name="AutoShape 2" descr="data:image/jpeg;base64,/9j/4AAQSkZJRgABAQAAAQABAAD/2wBDAAkGBwgHBgkIBwgKCgkLDRYPDQwMDRsUFRAWIB0iIiAdHx8kKDQsJCYxJx8fLT0tMTU3Ojo6Iys/RD84QzQ5Ojf/2wBDAQoKCg0MDRoPDxo3JR8lNzc3Nzc3Nzc3Nzc3Nzc3Nzc3Nzc3Nzc3Nzc3Nzc3Nzc3Nzc3Nzc3Nzc3Nzc3Nzc3Nzf/wAARCAC7AMcDASIAAhEBAxEB/8QAGwABAAEFAQAAAAAAAAAAAAAAAAYBAgMEBQf/xAA/EAABAwIEBAQDBQQJBQAAAAABAAIDBBEFEiExBkFRYRNxgZEUIqEVMkJisSMzcvAHFiRDUoKiweE0RFNj0f/EABoBAQACAwEAAAAAAAAAAAAAAAAEBQECAwb/xAAmEQACAgICAgEFAQEBAAAAAAAAAQIDBBESISIxEwUyM0FRYYGR/9oADAMBAAIRAxEAPwD3FERAEREAREQBERAEREAREQBFa5wDSSbADW6j8vGWCR1Hh/EPe1rsrp2xuMbT3dt6rDkl7MpN+iRIrWPa9oc0ggi4I2KuWTAREQBERAEREAREQBERAEREAREQBERAEVL26WVC8A2JF+iAuRW5lUFAVVCQN0uuHxPiIpIqSmYf7RV1cUUYB1tmBcfYfVAcLjzFZJqpmB00ha1zPFq3NOuTYM9So81rWs8JotGNLAbeSw4jXCbEq+s0e+WocMxNg1oOVovzNhsFg+HnnF6mZzGH8DTl97bet1QZlkrLduWkixoUYw1rbJxwLjFO3BhR1lXEyWlldC0SSAEs3ba++ht6KXMcHtzNILTsQvOeBRBScQSQCNpbUU+aMkXIew62J1Fwbr0UEBXVM+cEyBNcZNF6KyKRsrA9hBadQQVeupqERYZJxG9jLXe+9mjfTc+X/HVAZkVpdYbeixw1DJ2l8RDm3tmGx8jzQGZFaH3FxsrkAREQBERAEREAVrnZQSSBbqrlw+MKh8GBTsiJElQ5lOCNxncGn6ErDelsyltkfxXFsTxpzxhkklNhzSQJWfLJPra4PJu/dRmpwqGOT+0CVkjjcPfIbk9id1NmRMijayJoDAA0AcgEljZLGWSsa9pFi1wuFT2ynN7UtFlCqEY6aItQ4ljGEvBoa188Lf8At6k5gfI7j3UwwPi+hxJwgqL0Vb/4Zjo7+F2x/VRbEsJmowZ8PDpYW6upySXAfkP+xXOa6CtiDrNkjI+64bHv3WI5ltH5O1/TWeNCf29M9TxCugw+jlq6p4bFELutrfsOpXl+KVlXi+Jtragviyfu44zqwG9mg9bEknv2VZX1D4YoDVTOhifnZFI7O0G1vPmVVrnatNiT0XPK+pclqsU4mn5mkKWRzw+STJluGiIbeRV32fTkkua9/QvkJW24212I1uucz4uqh+IEvhutnYxjRbte+qgRnZZ3skuMIekbEdFDG9slO6WN7fuvjkcD7grpw4vjcDskeKPeyPWPxow43ts49Oy5dDI90Bm8GcxucS1whc5oG+9rdVssex2rXAsvv3Ul25ND13o58KbfXslnA+O/HRz0tSRHUmV8sbctg5pOuXyN9FLhsoPw7NTV1L9kV4+ZpL6WUGz2jcgOGzmnXuPVSXCaqculoq92arp7XfawlYfuvA5XsQRyIPKyv6bFZBSRWTi4yaZvzzMghfLM5rY2NLnuOwA3K5VFUNgpJcVxSRsBlGf9qbeFH+FvnzPcrQ40xWOmipqPIZnzyB0kLCAXRt1segcQAT0uoRX1tVjVe2TEJfEY13yxM/dg8w0dBpclaXZMKk2zMKpTfR3cY4nqsTm8OghaMObqTNceP5gWOXtz5rUq8UxCsi8Goqj4VreFCBE0joba+l1qEjKCSGEnRY5J4rEGZrCepAP1VJPLyLfXosYUVQXfs6uDY9Pg1HO0UsToA/OG+LbKLagAC1yvRIn+JGx9iMzQbHcXXmfCcUM2PQNcW1rdSQ75hDYEh2mm9hqDuvTm7BXOHz+PyIF/Hl4lyIilHEIiIAiIgCjHH7/Dwilk5MroXO8syk64HG9IazhmuYwEvYzxW26tN/0utZfazMfZp9fNVWlhFV8dh1PUDd7Bmtydsf0W2djqqiS09FstNbRU6i3Xl1UU4honUNV9pUrR4EhAqGt2B5PC72MTSQYbUzU9vFZGXNv2XOmxvD63C5WVLhE6SKxiN7m4/CefZOKce/RiWkc7OCAW/dOx6qg3v10WCiEjaOFswtJkFx0WfoFSSSTaJUd67Kj0WKOMMa5uuQ305hZNLKnKx5rEZOPSDiia8G4tFUUMeHS2jq6VgZk5SMGzm9rb9CtnG+HaXEmuliDYKu3yzNGjuzgPvD69FA/xse1z2yMJMcjdHNPUFSnAuKSHNpcWc0mwAqW6D/OOXmNPJeix8yvIjws9lVbROp8okbmjmpqh0NQwwzQu1s7UOGxB+oK3cQxmvfLQVdPOG1kbXU8jI2Znyh1iHNbY32100sruJsOldxGJ6Kop5xVtANOZRnDrbgbkc+wut6LhatpJnSYfibYpZYBHJK+EueDcklmtm3Fh/l81zqhLHscd+IssjZBN+yM4tQTtLK5tX4zq24+IzOBzNvdrgdraj05WWGFhdTxVEDo4gYW3EgNg3e4911eIG0+F4Dh+GQVDZ5IZHTvc3/MB7ucAPJWcN4aa+tp8PLbwU7GyVJ5EDZnmSPYFc51uyxJG1c1GLbJXwhgraWijrKtviVkzc2Z7f3bTsAOWlr91IJKeCUZZYI3j8zb/AKrKwWVyuYxUVpENtt7Zhhp4YG2hiZGOjGgD6LKqottGAiIgCIiAIiIArHsD2lrgCDoQeYV6IDzXDI3YDjtXgs5LYZHeLSOP4mnl7D6Hqu9uVtcX4D9s0bH05EddTnPTyXtrvlv308lwcFxU1jfhahhhrobtmhcLEnmQFX5FXe0TsezrizpkAtcCLgixB5qPyYBJTucKCoaIdxDK0nJ2BGtlISN00vchRtb6ZKa2QuCTxomSAWzcuh6LJ+IFWVURw7F56V/3JT4sPa+48wbq/ZVGRU4S0dq5bRQbG50VpnYTaMl56NBKqWNP3gSLbuW5hdI2srG081QYGFrnAtDbAgX1voNAfZa1QU3oxZPitmgXzahkLWDrI7/YXWCoa97WipqA0A3HhssR5XufZd7+rlVVzOdh9aPhshtPUQAZj+UDcd7D1UFqqqtp5poJgI5WkxyEj5rjcX/+KxpxZ8utdEOd8Wv2TzhLEKeSjDZ6xkMkb3Nd4lSI7i+nyAA3sea7GLY9GzDapuEPNTPFE4mVpJZF3Ltr9B19145GTo0H3C9a4kfBRcMx4XTvbFdjGOI/AwAOcfPb1cFOtgkyIu2Q6d48WNsMIeGPDGMtrLLyHe3PuvUOFcHGD4Y2OQh1VKfFqH/4nnl5DZRn+j/BRM+PGaiMtjY3JRxu5Dm89zqB6qfgWtdSsaj449+zFtnJgKqIpJyCIiAIiIAiIgCIiAIiIChao5xLwvDizm1dNIaXEGD5J2D71tgVJFSyw0mtMJ6ezzd+JYpg7vD4goJA3b4qEZmO7rZh4gwqUAiuhb+WQlp+qnzwLfzqohxLjOB4fI6nZh1NX1x/uWxNs0/mdbTy3UayitLe9EmGRP17I9xBUYVX0jh9oQtqI7vhcx2Yg+lzYrhU+MRGIipIZKNLNG57BbFUyqxJzn1roKeG+lPSxtY0Hvbf1WampIIGEQxNZ5DX3VRlW0NcfbJlatb5ejX+0qfKA5kwA2cYjZZoZfEMdYxrZmxPD2w7h1twe5F9FlIF7uubLVktSVmZjHlszCS2Nt/mFtbeqi1OO/BaZvOMteT6Z6lQVcFdSx1VM4PikaCCP07EbWUZ4t4XZXT/AGjSwNlmtlmhuAZB1af8Q+qjmG45U4XMX4fDUWfrJBJF8jz130PcLuP4qr5jG+mo3QH8bZ3h7T5AC/1CnKxLybIfCUZddog1Zh8UZjFNn8V0nh+E4Wdr1G4KmJwifiHi2rp5S4YfSvb47gfvENaMg9v1XRwzFa7GqmV9JglE+ogOT4uV/wAjCeQ+XN6BSnBcP+zaJsL5PFme90s0treI9xu42/nQBWVMHJLkcbZ8pbS0bsUTImMZG0NYwANaNgFkRFLOIREQBERAEREAREOiAIqXWvJX0kT8klVAx+2V0rQfa6A2VQkAEk2sqB7S24cLHY9VH+N6iCLApmTTZHSEZY9by2IJaAOoHktZy4x2ZS29He8RmTPmaWWvmvp7rV+1MPdmDa6mJbvaZun1XlUccTmW+HdGwjRj9AfS/wCqzeFAACGRg9Mo39lVz+qwi9aJkcKT/Z38f4lnxC9Nhb3wUtyH1IFnyD8nQd9yo9FBHA3LGwN78ye55o6WJpIL7OH4eZPYblblNheM1gBpcLlynZ9S4Rt9jqoU3k5b6XRIiqaF37NYnkd+d0GxXSqeHMQo6V1TieI4fRxN1cSHPPkNtfJcWAzvzuMvyOJyF0WU25Ei+ij3YdlS3NnWvIjN6ibDQOeytcLuY4Mc55+VrQNXFxGg9Qrmgk29F1+FqP4qqdXvsYYCWQ9HP5ut22Hmei41R2/8M2zUYltXgb6XCJKt0znVUbfEfG23h2AuQB2117LkON8sQe+MOc0OkawkRhzgLk7XsT7KfVMPjUssV7eJG5mvcWXAxSlbhnCdTEbGR7B4jhzeXNGnYbBS6oxlYmyI7JKLRM8LoKfDaGKkpI8kMYsBzPUnqStxWtvbXdXL0xXhERAEREAVBuqogCIiALFUythgfLI7KxjS5x6ALKrXNDgQbEHcEboCGVMWNcROPhN+FoiNGyOLQ4dwNXfQeaw/1DmEdmVlICPw/BDL+qnIbZVsuTpi/u7NubXo8xqKLFuHHGQGWkZfSelcXwuP52nb29VunFKXHG00GOuFHWMJ8Crj1ifmFje+19ND6FT98TZGua8AtcLEEXBHdQniHg9zGumwRjXMN/EoXn5XfwdD22XKdUorx7X8N1JP30RaVvh1tQJKgGCGVzGFwDbkGxLteuwXWpMGxOqpjUQ0T/DAzNzuDHPH5WnX3suJRSOw6vMlMIoqhh/6avhDi09idR5hSObjnE6aF0lRhtI4N/Eydwv6WKr44uPKT5/+etEn5rIx1E1eFq+Gix10k5DGOidHP4vymDL8wJvtzB9Fv4tx+10hp8ApzUSH+/lFmDyG59bKNV1TXcRz/FYk8RQaGOnj0AHX/n9FmijjiYGxNDWjkAk86GPH46+zMMeVr5zMb21ddUCrxaqfUz62BPyx9mjks382CAEG1vrzV1HSz4nVOpqX5Q3Sae2kYtsOrlVynZkS3JkxKFMeitHST4lVfCU5IAH7eblE3oPzFTqkp4qSmZTwMDImNDWtHIBY6Chgw+mZT0rcrG6m+pceZJ5lbJ1Flu2tcUQ5ScntgjQea4PFB+Jkw3C2auq6xgcPyNNyf56Luk2FuZXE4bb9scU1WKD5qSiZ8PTnkXH7xH19CFLwanO3f8OVj0iagaKqoFVegIoREQBERAEREAREQBERAEREAVCLqqIDRr8LoMRZlr6SGcf+xgJHqvL+J8PoYOJjQ4dC6KCnja6YZy4Z9xuTyIHuvXjsvIZXmoxrFqon79U5oH8Oig58+FLf7JGNFysSLtjYXy8kCBVFuZXl+2XPoxS+K98VPT38eZ4jYehPP0AKneGUEGHUkdPTj5W7k7uPMnuVCoZPhq6krMpe2nlzuaNSW2INh2vf0U4pamGpiElNM2VhGhab/wAnspUfxLX/AEg3bczZJ0BCppZYKmrgo4s9VNHCzrIcv6qLYrxVLUB9NgkZdcWdUyDK0fwg/qVvXXKTOJvcR4nNJI3BMKs+vqfkc5p/dNO5PTT6KWYFhcOD4ZDQwaiIavIsXuO591wf6PsPoW4U3EoXPmq6i/jyyH5muB1b7++ilo0XocaiNMNRIs5OTKjRERSDQIiIAiIgCIiAIiIAiIgCIiAIiogKryCEWfVH/FVTH/WV645zW2zEDzXlLmZKmpb1qJT/AKyqr6s9UkzB/IWK2bw2xOdK4NYPvEm31CvcBYkkZRqbhdPhTAPtyYYjXsP2fG7+zwO2lI/E7qO3NVWHiyvl/iJuRcq4mhg2BYtioM9FaKkH3ZKtp+c/ltrbutTFMMqcNxL4avigjkezMyWJz2iQc7G422svX2CzQALACwHRcHjTCBiuDymMWqab9tA7mCNx6j/ZXssOCh4LTK1XScuzz74KmvmMIe8c3nN+q2Wj57N022WCmlM9NHLvmYLrM45Iy4XJaDoNz2XntzdnGTLXxUdolX9GwcMLrb/c+Nfk9m3+qmC5HDGHHCsEpaZ4/ahueWw/G43P1NvRda46r1cFqKKST22VREW5gIiIAiIgCIiAIiIAiIgCIiAKEcW49Wiulw6gmNNHCG+POLZySAcrb7aEElTdRPi/hx2INNZQNvWNc0uiLrNmDdhr+Loey5Xqbg1B9m8HFS8iEeBDMBLK6SoJP35XlxPutmNjWDKwBrRs0DZY6h01KbVlDWQO6PhNvcaK1lUZSG01NVTOJ0DITqvO20ZNj00y0hbTDtGSZjZIDG5xaJC1lxuLuA0916rSU8VLTx09OwMijaGsaOQChGAcN19ZVw1WKQ/C0sTxI2ncQXyOG2a2w52U9CuMGiVNbUvbIGTarJ7RUK14zCxFwdCqhVU8jnjmHtLKSJlvmaXNcOlitkAEEO1F1Jcc4QnNTNW4LKwGZxdLTS6NJ3JaeV+myjlRBiFJYVmF1kdjYlkedp9Wrz2Tg3KxzitotKcitx0yx7I23fleHX3jLg73BUg4Sx6o+MipJql1VTyuyMdJrJE6xIBO5Bsd9VwY3SzOAho6x56Np36qQ8J4FUtxQYnWUhpwyMtY2UjO9x5kDawvv1UjBWQp+W9HLI+JrxJuDoqqgGiqrkgBERAEREAREQBERAEREAREQBUt1VUQFuUdSPJVt5qqICgCqiIAiIgKWTLre6qiApbvp0TLpa5VUQBERAEREAREQBERAEREB//Z"/>
          <p:cNvSpPr>
            <a:spLocks noChangeAspect="1" noChangeArrowheads="1"/>
          </p:cNvSpPr>
          <p:nvPr/>
        </p:nvSpPr>
        <p:spPr bwMode="auto">
          <a:xfrm>
            <a:off x="155575" y="-601663"/>
            <a:ext cx="13430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BDAAkGBwgHBgkIBwgKCgkLDRYPDQwMDRsUFRAWIB0iIiAdHx8kKDQsJCYxJx8fLT0tMTU3Ojo6Iys/RD84QzQ5Ojf/2wBDAQoKCg0MDRoPDxo3JR8lNzc3Nzc3Nzc3Nzc3Nzc3Nzc3Nzc3Nzc3Nzc3Nzc3Nzc3Nzc3Nzc3Nzc3Nzc3Nzc3Nzf/wAARCAC7AMcDASIAAhEBAxEB/8QAGwABAAEFAQAAAAAAAAAAAAAAAAYBAgMEBQf/xAA/EAABAwIEBAQDBQQJBQAAAAABAAIDBBEFEiExBkFRYRNxgZEUIqEVMkJisSMzcvAHFiRDUoKiweE0RFNj0f/EABoBAQACAwEAAAAAAAAAAAAAAAAEBQECAwb/xAAmEQACAgICAgEFAQEBAAAAAAAAAQIDBBESISIxEwUyM0FRYYGR/9oADAMBAAIRAxEAPwD3FERAEREAREQBERAEREAREQBFa5wDSSbADW6j8vGWCR1Hh/EPe1rsrp2xuMbT3dt6rDkl7MpN+iRIrWPa9oc0ggi4I2KuWTAREQBERAEREAREQBERAEREAREQBERAEVL26WVC8A2JF+iAuRW5lUFAVVCQN0uuHxPiIpIqSmYf7RV1cUUYB1tmBcfYfVAcLjzFZJqpmB00ha1zPFq3NOuTYM9So81rWs8JotGNLAbeSw4jXCbEq+s0e+WocMxNg1oOVovzNhsFg+HnnF6mZzGH8DTl97bet1QZlkrLduWkixoUYw1rbJxwLjFO3BhR1lXEyWlldC0SSAEs3ba++ht6KXMcHtzNILTsQvOeBRBScQSQCNpbUU+aMkXIew62J1Fwbr0UEBXVM+cEyBNcZNF6KyKRsrA9hBadQQVeupqERYZJxG9jLXe+9mjfTc+X/HVAZkVpdYbeixw1DJ2l8RDm3tmGx8jzQGZFaH3FxsrkAREQBERAEREAVrnZQSSBbqrlw+MKh8GBTsiJElQ5lOCNxncGn6ErDelsyltkfxXFsTxpzxhkklNhzSQJWfLJPra4PJu/dRmpwqGOT+0CVkjjcPfIbk9id1NmRMijayJoDAA0AcgEljZLGWSsa9pFi1wuFT2ynN7UtFlCqEY6aItQ4ljGEvBoa188Lf8At6k5gfI7j3UwwPi+hxJwgqL0Vb/4Zjo7+F2x/VRbEsJmowZ8PDpYW6upySXAfkP+xXOa6CtiDrNkjI+64bHv3WI5ltH5O1/TWeNCf29M9TxCugw+jlq6p4bFELutrfsOpXl+KVlXi+Jtragviyfu44zqwG9mg9bEknv2VZX1D4YoDVTOhifnZFI7O0G1vPmVVrnatNiT0XPK+pclqsU4mn5mkKWRzw+STJluGiIbeRV32fTkkua9/QvkJW24212I1uucz4uqh+IEvhutnYxjRbte+qgRnZZ3skuMIekbEdFDG9slO6WN7fuvjkcD7grpw4vjcDskeKPeyPWPxow43ts49Oy5dDI90Bm8GcxucS1whc5oG+9rdVssex2rXAsvv3Ul25ND13o58KbfXslnA+O/HRz0tSRHUmV8sbctg5pOuXyN9FLhsoPw7NTV1L9kV4+ZpL6WUGz2jcgOGzmnXuPVSXCaqculoq92arp7XfawlYfuvA5XsQRyIPKyv6bFZBSRWTi4yaZvzzMghfLM5rY2NLnuOwA3K5VFUNgpJcVxSRsBlGf9qbeFH+FvnzPcrQ40xWOmipqPIZnzyB0kLCAXRt1segcQAT0uoRX1tVjVe2TEJfEY13yxM/dg8w0dBpclaXZMKk2zMKpTfR3cY4nqsTm8OghaMObqTNceP5gWOXtz5rUq8UxCsi8Goqj4VreFCBE0joba+l1qEjKCSGEnRY5J4rEGZrCepAP1VJPLyLfXosYUVQXfs6uDY9Pg1HO0UsToA/OG+LbKLagAC1yvRIn+JGx9iMzQbHcXXmfCcUM2PQNcW1rdSQ75hDYEh2mm9hqDuvTm7BXOHz+PyIF/Hl4lyIilHEIiIAiIgCjHH7/Dwilk5MroXO8syk64HG9IazhmuYwEvYzxW26tN/0utZfazMfZp9fNVWlhFV8dh1PUDd7Bmtydsf0W2djqqiS09FstNbRU6i3Xl1UU4honUNV9pUrR4EhAqGt2B5PC72MTSQYbUzU9vFZGXNv2XOmxvD63C5WVLhE6SKxiN7m4/CefZOKce/RiWkc7OCAW/dOx6qg3v10WCiEjaOFswtJkFx0WfoFSSSTaJUd67Kj0WKOMMa5uuQ305hZNLKnKx5rEZOPSDiia8G4tFUUMeHS2jq6VgZk5SMGzm9rb9CtnG+HaXEmuliDYKu3yzNGjuzgPvD69FA/xse1z2yMJMcjdHNPUFSnAuKSHNpcWc0mwAqW6D/OOXmNPJeix8yvIjws9lVbROp8okbmjmpqh0NQwwzQu1s7UOGxB+oK3cQxmvfLQVdPOG1kbXU8jI2Znyh1iHNbY32100sruJsOldxGJ6Kop5xVtANOZRnDrbgbkc+wut6LhatpJnSYfibYpZYBHJK+EueDcklmtm3Fh/l81zqhLHscd+IssjZBN+yM4tQTtLK5tX4zq24+IzOBzNvdrgdraj05WWGFhdTxVEDo4gYW3EgNg3e4911eIG0+F4Dh+GQVDZ5IZHTvc3/MB7ucAPJWcN4aa+tp8PLbwU7GyVJ5EDZnmSPYFc51uyxJG1c1GLbJXwhgraWijrKtviVkzc2Z7f3bTsAOWlr91IJKeCUZZYI3j8zb/AKrKwWVyuYxUVpENtt7Zhhp4YG2hiZGOjGgD6LKqottGAiIgCIiAIiIArHsD2lrgCDoQeYV6IDzXDI3YDjtXgs5LYZHeLSOP4mnl7D6Hqu9uVtcX4D9s0bH05EddTnPTyXtrvlv308lwcFxU1jfhahhhrobtmhcLEnmQFX5FXe0TsezrizpkAtcCLgixB5qPyYBJTucKCoaIdxDK0nJ2BGtlISN00vchRtb6ZKa2QuCTxomSAWzcuh6LJ+IFWVURw7F56V/3JT4sPa+48wbq/ZVGRU4S0dq5bRQbG50VpnYTaMl56NBKqWNP3gSLbuW5hdI2srG081QYGFrnAtDbAgX1voNAfZa1QU3oxZPitmgXzahkLWDrI7/YXWCoa97WipqA0A3HhssR5XufZd7+rlVVzOdh9aPhshtPUQAZj+UDcd7D1UFqqqtp5poJgI5WkxyEj5rjcX/+KxpxZ8utdEOd8Wv2TzhLEKeSjDZ6xkMkb3Nd4lSI7i+nyAA3sea7GLY9GzDapuEPNTPFE4mVpJZF3Ltr9B19145GTo0H3C9a4kfBRcMx4XTvbFdjGOI/AwAOcfPb1cFOtgkyIu2Q6d48WNsMIeGPDGMtrLLyHe3PuvUOFcHGD4Y2OQh1VKfFqH/4nnl5DZRn+j/BRM+PGaiMtjY3JRxu5Dm89zqB6qfgWtdSsaj449+zFtnJgKqIpJyCIiAIiIAiIgCIiAIiIChao5xLwvDizm1dNIaXEGD5J2D71tgVJFSyw0mtMJ6ezzd+JYpg7vD4goJA3b4qEZmO7rZh4gwqUAiuhb+WQlp+qnzwLfzqohxLjOB4fI6nZh1NX1x/uWxNs0/mdbTy3UayitLe9EmGRP17I9xBUYVX0jh9oQtqI7vhcx2Yg+lzYrhU+MRGIipIZKNLNG57BbFUyqxJzn1roKeG+lPSxtY0Hvbf1WampIIGEQxNZ5DX3VRlW0NcfbJlatb5ejX+0qfKA5kwA2cYjZZoZfEMdYxrZmxPD2w7h1twe5F9FlIF7uubLVktSVmZjHlszCS2Nt/mFtbeqi1OO/BaZvOMteT6Z6lQVcFdSx1VM4PikaCCP07EbWUZ4t4XZXT/AGjSwNlmtlmhuAZB1af8Q+qjmG45U4XMX4fDUWfrJBJF8jz130PcLuP4qr5jG+mo3QH8bZ3h7T5AC/1CnKxLybIfCUZddog1Zh8UZjFNn8V0nh+E4Wdr1G4KmJwifiHi2rp5S4YfSvb47gfvENaMg9v1XRwzFa7GqmV9JglE+ogOT4uV/wAjCeQ+XN6BSnBcP+zaJsL5PFme90s0treI9xu42/nQBWVMHJLkcbZ8pbS0bsUTImMZG0NYwANaNgFkRFLOIREQBERAEREAREOiAIqXWvJX0kT8klVAx+2V0rQfa6A2VQkAEk2sqB7S24cLHY9VH+N6iCLApmTTZHSEZY9by2IJaAOoHktZy4x2ZS29He8RmTPmaWWvmvp7rV+1MPdmDa6mJbvaZun1XlUccTmW+HdGwjRj9AfS/wCqzeFAACGRg9Mo39lVz+qwi9aJkcKT/Z38f4lnxC9Nhb3wUtyH1IFnyD8nQd9yo9FBHA3LGwN78ye55o6WJpIL7OH4eZPYblblNheM1gBpcLlynZ9S4Rt9jqoU3k5b6XRIiqaF37NYnkd+d0GxXSqeHMQo6V1TieI4fRxN1cSHPPkNtfJcWAzvzuMvyOJyF0WU25Ei+ij3YdlS3NnWvIjN6ibDQOeytcLuY4Mc55+VrQNXFxGg9Qrmgk29F1+FqP4qqdXvsYYCWQ9HP5ut22Hmei41R2/8M2zUYltXgb6XCJKt0znVUbfEfG23h2AuQB2117LkON8sQe+MOc0OkawkRhzgLk7XsT7KfVMPjUssV7eJG5mvcWXAxSlbhnCdTEbGR7B4jhzeXNGnYbBS6oxlYmyI7JKLRM8LoKfDaGKkpI8kMYsBzPUnqStxWtvbXdXL0xXhERAEREAVBuqogCIiALFUythgfLI7KxjS5x6ALKrXNDgQbEHcEboCGVMWNcROPhN+FoiNGyOLQ4dwNXfQeaw/1DmEdmVlICPw/BDL+qnIbZVsuTpi/u7NubXo8xqKLFuHHGQGWkZfSelcXwuP52nb29VunFKXHG00GOuFHWMJ8Crj1ifmFje+19ND6FT98TZGua8AtcLEEXBHdQniHg9zGumwRjXMN/EoXn5XfwdD22XKdUorx7X8N1JP30RaVvh1tQJKgGCGVzGFwDbkGxLteuwXWpMGxOqpjUQ0T/DAzNzuDHPH5WnX3suJRSOw6vMlMIoqhh/6avhDi09idR5hSObjnE6aF0lRhtI4N/Eydwv6WKr44uPKT5/+etEn5rIx1E1eFq+Gix10k5DGOidHP4vymDL8wJvtzB9Fv4tx+10hp8ApzUSH+/lFmDyG59bKNV1TXcRz/FYk8RQaGOnj0AHX/n9FmijjiYGxNDWjkAk86GPH46+zMMeVr5zMb21ddUCrxaqfUz62BPyx9mjks382CAEG1vrzV1HSz4nVOpqX5Q3Sae2kYtsOrlVynZkS3JkxKFMeitHST4lVfCU5IAH7eblE3oPzFTqkp4qSmZTwMDImNDWtHIBY6Chgw+mZT0rcrG6m+pceZJ5lbJ1Flu2tcUQ5ScntgjQea4PFB+Jkw3C2auq6xgcPyNNyf56Luk2FuZXE4bb9scU1WKD5qSiZ8PTnkXH7xH19CFLwanO3f8OVj0iagaKqoFVegIoREQBERAEREAREQBERAEREAVCLqqIDRr8LoMRZlr6SGcf+xgJHqvL+J8PoYOJjQ4dC6KCnja6YZy4Z9xuTyIHuvXjsvIZXmoxrFqon79U5oH8Oig58+FLf7JGNFysSLtjYXy8kCBVFuZXl+2XPoxS+K98VPT38eZ4jYehPP0AKneGUEGHUkdPTj5W7k7uPMnuVCoZPhq6krMpe2nlzuaNSW2INh2vf0U4pamGpiElNM2VhGhab/wAnspUfxLX/AEg3bczZJ0BCppZYKmrgo4s9VNHCzrIcv6qLYrxVLUB9NgkZdcWdUyDK0fwg/qVvXXKTOJvcR4nNJI3BMKs+vqfkc5p/dNO5PTT6KWYFhcOD4ZDQwaiIavIsXuO591wf6PsPoW4U3EoXPmq6i/jyyH5muB1b7++ilo0XocaiNMNRIs5OTKjRERSDQIiIAiIgCIiAIiIAiIgCIiAIiogKryCEWfVH/FVTH/WV645zW2zEDzXlLmZKmpb1qJT/AKyqr6s9UkzB/IWK2bw2xOdK4NYPvEm31CvcBYkkZRqbhdPhTAPtyYYjXsP2fG7+zwO2lI/E7qO3NVWHiyvl/iJuRcq4mhg2BYtioM9FaKkH3ZKtp+c/ltrbutTFMMqcNxL4avigjkezMyWJz2iQc7G422svX2CzQALACwHRcHjTCBiuDymMWqab9tA7mCNx6j/ZXssOCh4LTK1XScuzz74KmvmMIe8c3nN+q2Wj57N022WCmlM9NHLvmYLrM45Iy4XJaDoNz2XntzdnGTLXxUdolX9GwcMLrb/c+Nfk9m3+qmC5HDGHHCsEpaZ4/ahueWw/G43P1NvRda46r1cFqKKST22VREW5gIiIAiIgCIiAIiIAiIgCIiAKEcW49Wiulw6gmNNHCG+POLZySAcrb7aEElTdRPi/hx2INNZQNvWNc0uiLrNmDdhr+Loey5Xqbg1B9m8HFS8iEeBDMBLK6SoJP35XlxPutmNjWDKwBrRs0DZY6h01KbVlDWQO6PhNvcaK1lUZSG01NVTOJ0DITqvO20ZNj00y0hbTDtGSZjZIDG5xaJC1lxuLuA0916rSU8VLTx09OwMijaGsaOQChGAcN19ZVw1WKQ/C0sTxI2ncQXyOG2a2w52U9CuMGiVNbUvbIGTarJ7RUK14zCxFwdCqhVU8jnjmHtLKSJlvmaXNcOlitkAEEO1F1Jcc4QnNTNW4LKwGZxdLTS6NJ3JaeV+myjlRBiFJYVmF1kdjYlkedp9Wrz2Tg3KxzitotKcitx0yx7I23fleHX3jLg73BUg4Sx6o+MipJql1VTyuyMdJrJE6xIBO5Bsd9VwY3SzOAho6x56Np36qQ8J4FUtxQYnWUhpwyMtY2UjO9x5kDawvv1UjBWQp+W9HLI+JrxJuDoqqgGiqrkgBERAEREAREQBERAEREAREQBUt1VUQFuUdSPJVt5qqICgCqiIAiIgKWTLre6qiApbvp0TLpa5VUQBERAEREAREQBERAEREB//Z"/>
          <p:cNvSpPr>
            <a:spLocks noChangeAspect="1" noChangeArrowheads="1"/>
          </p:cNvSpPr>
          <p:nvPr/>
        </p:nvSpPr>
        <p:spPr bwMode="auto">
          <a:xfrm>
            <a:off x="155575" y="-601663"/>
            <a:ext cx="13430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BDAAkGBwgHBgkIBwgKCgkLDRYPDQwMDRsUFRAWIB0iIiAdHx8kKDQsJCYxJx8fLT0tMTU3Ojo6Iys/RD84QzQ5Ojf/2wBDAQoKCg0MDRoPDxo3JR8lNzc3Nzc3Nzc3Nzc3Nzc3Nzc3Nzc3Nzc3Nzc3Nzc3Nzc3Nzc3Nzc3Nzc3Nzc3Nzc3Nzf/wAARCAC7AMcDASIAAhEBAxEB/8QAGwABAAEFAQAAAAAAAAAAAAAAAAYBAgMEBQf/xAA/EAABAwIEBAQDBQQJBQAAAAABAAIDBBEFEiExBkFRYRNxgZEUIqEVMkJisSMzcvAHFiRDUoKiweE0RFNj0f/EABoBAQACAwEAAAAAAAAAAAAAAAAEBQECAwb/xAAmEQACAgICAgEFAQEBAAAAAAAAAQIDBBESISIxEwUyM0FRYYGR/9oADAMBAAIRAxEAPwD3FERAEREAREQBERAEREAREQBFa5wDSSbADW6j8vGWCR1Hh/EPe1rsrp2xuMbT3dt6rDkl7MpN+iRIrWPa9oc0ggi4I2KuWTAREQBERAEREAREQBERAEREAREQBERAEVL26WVC8A2JF+iAuRW5lUFAVVCQN0uuHxPiIpIqSmYf7RV1cUUYB1tmBcfYfVAcLjzFZJqpmB00ha1zPFq3NOuTYM9So81rWs8JotGNLAbeSw4jXCbEq+s0e+WocMxNg1oOVovzNhsFg+HnnF6mZzGH8DTl97bet1QZlkrLduWkixoUYw1rbJxwLjFO3BhR1lXEyWlldC0SSAEs3ba++ht6KXMcHtzNILTsQvOeBRBScQSQCNpbUU+aMkXIew62J1Fwbr0UEBXVM+cEyBNcZNF6KyKRsrA9hBadQQVeupqERYZJxG9jLXe+9mjfTc+X/HVAZkVpdYbeixw1DJ2l8RDm3tmGx8jzQGZFaH3FxsrkAREQBERAEREAVrnZQSSBbqrlw+MKh8GBTsiJElQ5lOCNxncGn6ErDelsyltkfxXFsTxpzxhkklNhzSQJWfLJPra4PJu/dRmpwqGOT+0CVkjjcPfIbk9id1NmRMijayJoDAA0AcgEljZLGWSsa9pFi1wuFT2ynN7UtFlCqEY6aItQ4ljGEvBoa188Lf8At6k5gfI7j3UwwPi+hxJwgqL0Vb/4Zjo7+F2x/VRbEsJmowZ8PDpYW6upySXAfkP+xXOa6CtiDrNkjI+64bHv3WI5ltH5O1/TWeNCf29M9TxCugw+jlq6p4bFELutrfsOpXl+KVlXi+Jtragviyfu44zqwG9mg9bEknv2VZX1D4YoDVTOhifnZFI7O0G1vPmVVrnatNiT0XPK+pclqsU4mn5mkKWRzw+STJluGiIbeRV32fTkkua9/QvkJW24212I1uucz4uqh+IEvhutnYxjRbte+qgRnZZ3skuMIekbEdFDG9slO6WN7fuvjkcD7grpw4vjcDskeKPeyPWPxow43ts49Oy5dDI90Bm8GcxucS1whc5oG+9rdVssex2rXAsvv3Ul25ND13o58KbfXslnA+O/HRz0tSRHUmV8sbctg5pOuXyN9FLhsoPw7NTV1L9kV4+ZpL6WUGz2jcgOGzmnXuPVSXCaqculoq92arp7XfawlYfuvA5XsQRyIPKyv6bFZBSRWTi4yaZvzzMghfLM5rY2NLnuOwA3K5VFUNgpJcVxSRsBlGf9qbeFH+FvnzPcrQ40xWOmipqPIZnzyB0kLCAXRt1segcQAT0uoRX1tVjVe2TEJfEY13yxM/dg8w0dBpclaXZMKk2zMKpTfR3cY4nqsTm8OghaMObqTNceP5gWOXtz5rUq8UxCsi8Goqj4VreFCBE0joba+l1qEjKCSGEnRY5J4rEGZrCepAP1VJPLyLfXosYUVQXfs6uDY9Pg1HO0UsToA/OG+LbKLagAC1yvRIn+JGx9iMzQbHcXXmfCcUM2PQNcW1rdSQ75hDYEh2mm9hqDuvTm7BXOHz+PyIF/Hl4lyIilHEIiIAiIgCjHH7/Dwilk5MroXO8syk64HG9IazhmuYwEvYzxW26tN/0utZfazMfZp9fNVWlhFV8dh1PUDd7Bmtydsf0W2djqqiS09FstNbRU6i3Xl1UU4honUNV9pUrR4EhAqGt2B5PC72MTSQYbUzU9vFZGXNv2XOmxvD63C5WVLhE6SKxiN7m4/CefZOKce/RiWkc7OCAW/dOx6qg3v10WCiEjaOFswtJkFx0WfoFSSSTaJUd67Kj0WKOMMa5uuQ305hZNLKnKx5rEZOPSDiia8G4tFUUMeHS2jq6VgZk5SMGzm9rb9CtnG+HaXEmuliDYKu3yzNGjuzgPvD69FA/xse1z2yMJMcjdHNPUFSnAuKSHNpcWc0mwAqW6D/OOXmNPJeix8yvIjws9lVbROp8okbmjmpqh0NQwwzQu1s7UOGxB+oK3cQxmvfLQVdPOG1kbXU8jI2Znyh1iHNbY32100sruJsOldxGJ6Kop5xVtANOZRnDrbgbkc+wut6LhatpJnSYfibYpZYBHJK+EueDcklmtm3Fh/l81zqhLHscd+IssjZBN+yM4tQTtLK5tX4zq24+IzOBzNvdrgdraj05WWGFhdTxVEDo4gYW3EgNg3e4911eIG0+F4Dh+GQVDZ5IZHTvc3/MB7ucAPJWcN4aa+tp8PLbwU7GyVJ5EDZnmSPYFc51uyxJG1c1GLbJXwhgraWijrKtviVkzc2Z7f3bTsAOWlr91IJKeCUZZYI3j8zb/AKrKwWVyuYxUVpENtt7Zhhp4YG2hiZGOjGgD6LKqottGAiIgCIiAIiIArHsD2lrgCDoQeYV6IDzXDI3YDjtXgs5LYZHeLSOP4mnl7D6Hqu9uVtcX4D9s0bH05EddTnPTyXtrvlv308lwcFxU1jfhahhhrobtmhcLEnmQFX5FXe0TsezrizpkAtcCLgixB5qPyYBJTucKCoaIdxDK0nJ2BGtlISN00vchRtb6ZKa2QuCTxomSAWzcuh6LJ+IFWVURw7F56V/3JT4sPa+48wbq/ZVGRU4S0dq5bRQbG50VpnYTaMl56NBKqWNP3gSLbuW5hdI2srG081QYGFrnAtDbAgX1voNAfZa1QU3oxZPitmgXzahkLWDrI7/YXWCoa97WipqA0A3HhssR5XufZd7+rlVVzOdh9aPhshtPUQAZj+UDcd7D1UFqqqtp5poJgI5WkxyEj5rjcX/+KxpxZ8utdEOd8Wv2TzhLEKeSjDZ6xkMkb3Nd4lSI7i+nyAA3sea7GLY9GzDapuEPNTPFE4mVpJZF3Ltr9B19145GTo0H3C9a4kfBRcMx4XTvbFdjGOI/AwAOcfPb1cFOtgkyIu2Q6d48WNsMIeGPDGMtrLLyHe3PuvUOFcHGD4Y2OQh1VKfFqH/4nnl5DZRn+j/BRM+PGaiMtjY3JRxu5Dm89zqB6qfgWtdSsaj449+zFtnJgKqIpJyCIiAIiIAiIgCIiAIiIChao5xLwvDizm1dNIaXEGD5J2D71tgVJFSyw0mtMJ6ezzd+JYpg7vD4goJA3b4qEZmO7rZh4gwqUAiuhb+WQlp+qnzwLfzqohxLjOB4fI6nZh1NX1x/uWxNs0/mdbTy3UayitLe9EmGRP17I9xBUYVX0jh9oQtqI7vhcx2Yg+lzYrhU+MRGIipIZKNLNG57BbFUyqxJzn1roKeG+lPSxtY0Hvbf1WampIIGEQxNZ5DX3VRlW0NcfbJlatb5ejX+0qfKA5kwA2cYjZZoZfEMdYxrZmxPD2w7h1twe5F9FlIF7uubLVktSVmZjHlszCS2Nt/mFtbeqi1OO/BaZvOMteT6Z6lQVcFdSx1VM4PikaCCP07EbWUZ4t4XZXT/AGjSwNlmtlmhuAZB1af8Q+qjmG45U4XMX4fDUWfrJBJF8jz130PcLuP4qr5jG+mo3QH8bZ3h7T5AC/1CnKxLybIfCUZddog1Zh8UZjFNn8V0nh+E4Wdr1G4KmJwifiHi2rp5S4YfSvb47gfvENaMg9v1XRwzFa7GqmV9JglE+ogOT4uV/wAjCeQ+XN6BSnBcP+zaJsL5PFme90s0treI9xu42/nQBWVMHJLkcbZ8pbS0bsUTImMZG0NYwANaNgFkRFLOIREQBERAEREAREOiAIqXWvJX0kT8klVAx+2V0rQfa6A2VQkAEk2sqB7S24cLHY9VH+N6iCLApmTTZHSEZY9by2IJaAOoHktZy4x2ZS29He8RmTPmaWWvmvp7rV+1MPdmDa6mJbvaZun1XlUccTmW+HdGwjRj9AfS/wCqzeFAACGRg9Mo39lVz+qwi9aJkcKT/Z38f4lnxC9Nhb3wUtyH1IFnyD8nQd9yo9FBHA3LGwN78ye55o6WJpIL7OH4eZPYblblNheM1gBpcLlynZ9S4Rt9jqoU3k5b6XRIiqaF37NYnkd+d0GxXSqeHMQo6V1TieI4fRxN1cSHPPkNtfJcWAzvzuMvyOJyF0WU25Ei+ij3YdlS3NnWvIjN6ibDQOeytcLuY4Mc55+VrQNXFxGg9Qrmgk29F1+FqP4qqdXvsYYCWQ9HP5ut22Hmei41R2/8M2zUYltXgb6XCJKt0znVUbfEfG23h2AuQB2117LkON8sQe+MOc0OkawkRhzgLk7XsT7KfVMPjUssV7eJG5mvcWXAxSlbhnCdTEbGR7B4jhzeXNGnYbBS6oxlYmyI7JKLRM8LoKfDaGKkpI8kMYsBzPUnqStxWtvbXdXL0xXhERAEREAVBuqogCIiALFUythgfLI7KxjS5x6ALKrXNDgQbEHcEboCGVMWNcROPhN+FoiNGyOLQ4dwNXfQeaw/1DmEdmVlICPw/BDL+qnIbZVsuTpi/u7NubXo8xqKLFuHHGQGWkZfSelcXwuP52nb29VunFKXHG00GOuFHWMJ8Crj1ifmFje+19ND6FT98TZGua8AtcLEEXBHdQniHg9zGumwRjXMN/EoXn5XfwdD22XKdUorx7X8N1JP30RaVvh1tQJKgGCGVzGFwDbkGxLteuwXWpMGxOqpjUQ0T/DAzNzuDHPH5WnX3suJRSOw6vMlMIoqhh/6avhDi09idR5hSObjnE6aF0lRhtI4N/Eydwv6WKr44uPKT5/+etEn5rIx1E1eFq+Gix10k5DGOidHP4vymDL8wJvtzB9Fv4tx+10hp8ApzUSH+/lFmDyG59bKNV1TXcRz/FYk8RQaGOnj0AHX/n9FmijjiYGxNDWjkAk86GPH46+zMMeVr5zMb21ddUCrxaqfUz62BPyx9mjks382CAEG1vrzV1HSz4nVOpqX5Q3Sae2kYtsOrlVynZkS3JkxKFMeitHST4lVfCU5IAH7eblE3oPzFTqkp4qSmZTwMDImNDWtHIBY6Chgw+mZT0rcrG6m+pceZJ5lbJ1Flu2tcUQ5ScntgjQea4PFB+Jkw3C2auq6xgcPyNNyf56Luk2FuZXE4bb9scU1WKD5qSiZ8PTnkXH7xH19CFLwanO3f8OVj0iagaKqoFVegIoREQBERAEREAREQBERAEREAVCLqqIDRr8LoMRZlr6SGcf+xgJHqvL+J8PoYOJjQ4dC6KCnja6YZy4Z9xuTyIHuvXjsvIZXmoxrFqon79U5oH8Oig58+FLf7JGNFysSLtjYXy8kCBVFuZXl+2XPoxS+K98VPT38eZ4jYehPP0AKneGUEGHUkdPTj5W7k7uPMnuVCoZPhq6krMpe2nlzuaNSW2INh2vf0U4pamGpiElNM2VhGhab/wAnspUfxLX/AEg3bczZJ0BCppZYKmrgo4s9VNHCzrIcv6qLYrxVLUB9NgkZdcWdUyDK0fwg/qVvXXKTOJvcR4nNJI3BMKs+vqfkc5p/dNO5PTT6KWYFhcOD4ZDQwaiIavIsXuO591wf6PsPoW4U3EoXPmq6i/jyyH5muB1b7++ilo0XocaiNMNRIs5OTKjRERSDQIiIAiIgCIiAIiIAiIgCIiAIiogKryCEWfVH/FVTH/WV645zW2zEDzXlLmZKmpb1qJT/AKyqr6s9UkzB/IWK2bw2xOdK4NYPvEm31CvcBYkkZRqbhdPhTAPtyYYjXsP2fG7+zwO2lI/E7qO3NVWHiyvl/iJuRcq4mhg2BYtioM9FaKkH3ZKtp+c/ltrbutTFMMqcNxL4avigjkezMyWJz2iQc7G422svX2CzQALACwHRcHjTCBiuDymMWqab9tA7mCNx6j/ZXssOCh4LTK1XScuzz74KmvmMIe8c3nN+q2Wj57N022WCmlM9NHLvmYLrM45Iy4XJaDoNz2XntzdnGTLXxUdolX9GwcMLrb/c+Nfk9m3+qmC5HDGHHCsEpaZ4/ahueWw/G43P1NvRda46r1cFqKKST22VREW5gIiIAiIgCIiAIiIAiIgCIiAKEcW49Wiulw6gmNNHCG+POLZySAcrb7aEElTdRPi/hx2INNZQNvWNc0uiLrNmDdhr+Loey5Xqbg1B9m8HFS8iEeBDMBLK6SoJP35XlxPutmNjWDKwBrRs0DZY6h01KbVlDWQO6PhNvcaK1lUZSG01NVTOJ0DITqvO20ZNj00y0hbTDtGSZjZIDG5xaJC1lxuLuA0916rSU8VLTx09OwMijaGsaOQChGAcN19ZVw1WKQ/C0sTxI2ncQXyOG2a2w52U9CuMGiVNbUvbIGTarJ7RUK14zCxFwdCqhVU8jnjmHtLKSJlvmaXNcOlitkAEEO1F1Jcc4QnNTNW4LKwGZxdLTS6NJ3JaeV+myjlRBiFJYVmF1kdjYlkedp9Wrz2Tg3KxzitotKcitx0yx7I23fleHX3jLg73BUg4Sx6o+MipJql1VTyuyMdJrJE6xIBO5Bsd9VwY3SzOAho6x56Np36qQ8J4FUtxQYnWUhpwyMtY2UjO9x5kDawvv1UjBWQp+W9HLI+JrxJuDoqqgGiqrkgBERAEREAREQBERAEREAREQBUt1VUQFuUdSPJVt5qqICgCqiIAiIgKWTLre6qiApbvp0TLpa5VUQBERAEREAREQBERAEREB//Z"/>
          <p:cNvSpPr>
            <a:spLocks noChangeAspect="1" noChangeArrowheads="1"/>
          </p:cNvSpPr>
          <p:nvPr/>
        </p:nvSpPr>
        <p:spPr bwMode="auto">
          <a:xfrm>
            <a:off x="155575" y="-601663"/>
            <a:ext cx="1343025" cy="12573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BDAAkGBwgHBgkIBwgKCgkLDRYPDQwMDRsUFRAWIB0iIiAdHx8kKDQsJCYxJx8fLT0tMTU3Ojo6Iys/RD84QzQ5Ojf/2wBDAQoKCg0MDRoPDxo3JR8lNzc3Nzc3Nzc3Nzc3Nzc3Nzc3Nzc3Nzc3Nzc3Nzc3Nzc3Nzc3Nzc3Nzc3Nzc3Nzc3Nzf/wAARCADFAI0DASIAAhEBAxEB/8QAHAAAAQUBAQEAAAAAAAAAAAAAAAEEBQYHAwII/8QAQhAAAgEDAgQDBQQIBQEJAAAAAQIDAAQRBSEGEjFBUWFxEyIygZEHFEKhFSNSYmOCsdEWJDOSwXIXJUNFU1Rz4fD/xAAaAQADAQEBAQAAAAAAAAAAAAAABAUDAgYB/8QALREAAgICAQQBAwIGAwAAAAAAAAECAwQREhMhMUEFIlGhMoEUM2FxkcGx0fD/2gAMAwEAAhEDEQA/ANxooooAKKKKAEJqkcUcZzW97LpnD0EU9zEeW4up8mGBv2QBu7DuAQB3PapL7Qdfk4f4elms159RuGFtYxgZLzPsNvLc/KqXovC8FraRLqeLqVRvG55o1Y9SR+NiSSWOdycYrC+cox+nyM41PUl38Di34v4mtyryS6bepn342t2hJ8lcMcfNTVz4Z4osdfWSOIPb3sIBntJ8CSMHoRjZlPZht6Haqhc6BYumbOGKynHwvbxhAfJlGzD8/AioCWO4S4juLeU2eqWbkJKvvcjd1P7SMMbdwR3pBZVtEl1XuL9+0NW4cZL6OzNspar3CXE0WvWrJIgt9QgAFzbZ+E9mU90PY/I71NXV3BZwNPdTRwwqN3kcKB8zVRSTW0TWmnpneozWdbstJjiFwxaedilvbxjmkmbGcKP6k7DqSBVT4j4/KYh0C1lndyFF28TGNP3gMZI8zgeHNVM1q/06C0k5rqeXVb8iPUL+9mSNzb9WiiXmyqscAgAbE1m76++ns0VM36JPiLiSfieZ/YyyQaFCCoWNyDeMOrEjBMfZRtzdT2FcV4YubDl1TRphZ6tAnNDFCiJE/cxyYGXB6dQAdx0zTWyuGnubX2FlLNAsisQgwCAOYAbY2wO/arabtwPes7vI68qo39GqfRZZZN2S/ZfZFONFahwLfw7q0euaLZanEhRbmIOUPVD0KnzBBHyqTqk/Zxdxxx6pph9orw6lM0aPGw9xwsnUjHWQ7efzq7VVT2iTJabQUUUV9OQopKgOIuLNN0K4jtrgXM908ZkEFrEZHC5xk9gCdhk74PhXxtJbYJN9kWCkPTam2nXsGo2Fte2j88FxEssbYxlWGRt2605PSvoGfcTONS4+hhYhotIsvahfCaZioPyRD/up1UcBnjfihiSSHtFHkPYA/wBSakfnSdr3MsYkdVJoKr/EUPsryC6UHln/AFEmOnMAWQ/kw/21YOtRnEi82jytjJjeNx6iRf8AjNLWwU4OLGH27lemil9qtxZ3EtreR5Ec8LYZQeq98g9x6HqK9DmuGSW7e4mnTo11MZWX0JJx8sCvY6UtQFkWKHDk9HfThy5a7iHfrXkxRtnmjQ565UHNe6KyTa8GjQxOlWqzLPaq1ncqSVmtT7NgT6bH5ipjSNenS6jsNaCc8p5YLyNeVJT2Vl/A/h2PbFNa5zwx3EDwzKGjdeVlp3HzZ1vUntGcql5j5L3wAQ8vELqSR+lOU77ZEEIOPnn6Vb6yPgriZNAa80m/uEM/s7m8Ek5Aa4bIZWztkkcykfwwR1rVrOQzW0UrDBeNWIx0yM16muSlFNHn7N83s7UUUV2cFes+MdFvLuK2huHJmkMUUhiYRyMM7BsY3wcHoe2az/UrhbnXNV1AZJa7dA3fli/VgDyyrfU1C6ZFK2gwW6sYLq3URZ7xzRNjPyZM/KpGGIRQLEvQDHXPXvnv3Oe+a89mZrnB1vs0/wAIr42KoyU/TQ/0Xj270zSLSxTSljj0u3iW7M0mWkUD3mj5dvhBbfvt2rWVbnUEEEHcEd6xO6gMts8ESj2twFtkHiznkX83raokEcaRr8KqAPQVSwMmWRFya/8AaE8umNUkkZ/coLbjnXo2PvXENrcj05Wj/qn5086dvlS8bW5tOIdI1cDEcyvp87eBY88RP8ylf5xSVpctSHMOW6tfYbWVwZxMkm08EhjkUjHmG9GBBHzHao/iecCzhtUb37iZM47IjBmPp7oHqw8ac6nphvXWWCdre6X3VkTIDD9lsEEjfxyM9+hrkDGUe3dneRxhndy5ONsZPbrSGVf0ob15GUnJ6Ou/frUdqVxdPPHY6cUSeRS8kzjmESZxnHdidgPI1I02KxQ3Ms8kyI0qIu5AIC8x7+bGotLUXtrb9Gk02tIa2Vg0Euf0tezyDdlklRgf5cbD8/OpOq1rFnBfwyG1ZZphus1vDGvs/MyY/IHJ8uotmtaBqHC7p7e4fUNLchEvHXEkLHoJcbEE9G9AfGnZ4tltfUT3ryvAur4Vz4NeThRSZ8dq53EjRW8kka87qp5Fz8Tdh8zgfOpyi5PS9jTelsjtR0n7+zKbJvuTkxTXvJkLKxHKvMfxbAZ7ZA6kCth4N1GTVeFtKv5zmae1jaQ4xlsYYjyyCagOMYouHvs8NuMM0IiyQMe0dXEjH1JVj86sPCOnNpPDGl6fIMSQWkaSf9XKOb88167GpdK4732X+SBfZ1Hy0TIooopowMt4v0d9H16S8jH+Q1J+fb/wrjG4Pk4GR+8GHcVF1rmo2FtqNlNaXsSywSryuh7j/g9wexGayXW9Pu+GLxbfVHMllIwW21DoreCS9lfz6N5HaofyWBKUurX+5Tw8pJdOZwZ2ivNPlMUkkUN7DNKI8Z5Ubm2BIzuBWpaVxNo+pyCC1voxc/8At5sxy/7GwT6jIrMvUfWuc0EVxHyTxJIucgOoIHp4Uph/IPHjwcdoYyMTqvlvuazrmmwa1pVzp1yWEc6cvMvxIeqsPMEAjzFU2wmnxJaX4C6hasI7lV6E42df3XHvD5jscQFlf6tpigaXq9zEgO0Fx/mIvQB/eA9GFGrcRardNDdy6ZbyX8AKrPaS8olTvG6P2zuCGyp333BrLOx71+rT/qK1VW48vG0WoHBz4b1T1j9i8sP/AKcsifIO2PyxUvacS6dNFGbppLGUj3o7pCnKe45scp9c0w1MIl/7eKRJLe9IZHRgy+0AwRkeKgEejeG6ebW507j6H4yW9nGuTSwMQGkjLeBIyfrXXNeJHjUYlZQP4hA/rUSPk2YS8jRMrMFjIwTn4Qe9anolzHquhW0s6q4lh5JkYAgnGGB8RnPqKyYSWf4JrdckjKOB8tjUnwPqlzaaxLpmj3lg9rPE1y0Urc4jkBVfd5Ttzcw233Unuas/Fz6c5Re+5PzocoqS9DPXZ7Kw4mutE0pmuhBGHYK21uTgezYk74yDtuAcHcV00yIff9LgfLqbuBWLD4gGG/5U7PBEWjpqus3msTB5TJd3chtASRuxC+90648zUbacR6HZ6OmtzXmnOw/WwWj3jfeCR0BWNcI23fmA8e9aSw3LIU619O9mayUqeMn3Je64gHHHEmnaba27x6dBqT88rHmFwsI5mbHZeYBfPm9a1JT4nesi1/S4rK10a+0GCXS0n5THGrcrW7sjOGVdyCMEMPhPNjGc1ZeHf8T8Q6NbX78RQ2fOXVkttOQ5KOyE5cnY8udgOtVKrOTafn/QlOOoprwXnNLUdp1pqEB/z2pLdjB6W4jOfkaka3MgrheWsF5bSW11Ck0EqlXjkUMrDwINd6KAM11jge70nmm4e57uzG50+R/fiH8Jz1H7jfI9qr0E8cxkVOYSRnlkjdSrxt4Mp3U1tdV/iThTTtfCzTq0F9GuIr23wsqDwJ/Ev7rZFTcv46u76o9mOUZk6+0u6M5o3zRrOn6zw1zHWLY3NiOmo2aEqB/FQbp6jIrlbzw3MKzW8qSxt0eMgg15+/Ftoepr/orV3wsW4s6gkdCR6UzudLsbkfrLWMNkHnQcjZHQ5XByKeUVlGcovcXo0aUiMdLzT1Lc0l/aj4kfBmUeIO3OPI7+BPSndslpJEk9ukTI45ldEG49cU4poiPazskUatDJmQLnBVs+9jtg5zjxJrXnzi14f/Jxrg9+iV0fTZ9XvJbUXiWqpGHyELuwzg4BwBjbrnqNqs1twvHpeZNLk9rM4AuVv/1i3WMkE7e6wycFRjG3KdsUpNUTT7iG6M33aWNsqZVIU56gnoQe+D59QMXjTeMNEvLMzyX9tblcc6yTrgHyboR5/wBKqYTShpLTEMqMnLv4JKw5TE0Lae1ptho8KyH0K7EeWx8RVeuvs94U/S0Wq/oqNZIiT7CP/SkYnYmPoSOw2Hj5SUnGHDqKWGr20mPwwsZCfQKCT8qrXEvEt5rNubHS7d7a0kBWe4ul5XkXuqxg5wR1yVONvVp2qvu3oXVcpPSRG61qs/EV5brFbLLPcO0em2rAMFBO8jdRjGGLDYLgDxN+07hCLSNOgg0jUb60lijALrKZEkbG7NE+V3O5wAdzgiqBocs/D2oNqVikd3cuns5Rc4BdM55UYD9X8hynuOhGlcOcUaZrwZbaQxXaDMtpMAssfnjuP3hkHxrTBsrmnKL22fMqE4NJrSRyOt3ujnHEkEa2w/8AMrUEwj/5FOWi9csviwqwo6uiurBlYZBByCKQgN4EHxFcLCxt7C3EFpGIoQcrGuyoPBR2HkNhVAUHVFFFABSEUtFAHkqD1qma79nOk3s73mkySaPfvu0tmAI5D+/H8LfkfOrrRivjSa0z6m09oxy80fiPRiRqmn/fbYdLzTlLgDxaL4h8sim9vcQ3UXtLaVJEzglWzg+fh6Hetqx5VXeIuEdO1iQ3KL901ED3buEYZvJx0ceR38COtSsj4quf1V9n+B6nOnHtPuZ1I6xoXc4UY8+tKGB6EE+WDT2w0meXX0sdRi5HsWE86jJV8f6ePFWPvfyEHen3FNmyXUd5FGSkickzDsV+An5FhnyHlUaWM4RaflFGN6lJa8EKPAdD28a8qyc+EKZHUAj/AI+dS2haYb5xNOh+6KNtyPany8V8+/pmpTiDT4pNOaaGJUlthzqVUDKD4ht2xk48QK5jS+Pdg7kpaSKxzNjHMfrSDPjSMcA4HNjoAetRl5rtnp8iLqImtef4GkTKnx3XP51lCudnaK2aylGC7kpTe7s4boo8gdZYjmKaJikkZ8VYbiltLu3vIRLaTxzRn8UbZGfDy+dd6E51S2uzQNRmvuiR0rjHW9E5U1QNrGnr1lRQt1GPEge7J8sN699I0vUrXVrCG+064jntpl5kkXv/AGIOxB3BrJqr19xvqPAmpzw6VHC8N8qzvFNkqkgJBZQOnMAM+OKvfHZ87n05939yXl4kYLnA+h6KKKsE4KKKKACiiigApDS0hoAqC5k1/W5mOSs0UC+SrCj4+srU7IzTSI/9+a7GdiLuN/UNbwgH6owp3Xn8v+dIpU/oQf8A4VznT2sEkR6OpX6iulHQ5pY1M8T4FJ68ozUFxrpD6tozCFea4gb2kYHVvEfMfmKsd1C1vfXUDKR7OVuXzUnmU/QgeoNM764NvCvswDNK4iiUjYsf7DJ+VL1OVV6cfOxqSU6tP2UX7OdLujcS6gZJIbdfcCjpKe4PkP64rQq528KQRLFFuBncnqScknzJJPzrzPcxwlVJLStnliQZZvQf8nausq6WTbySCitUw4nSR0ijaSR1RFGWZjgKB1Jp3whwLa8Srda5xJaH2N1yLYRNkMsK598jtzZzjwx4014V09NZ4sitdfUfdlgNza2iNlJXRgCJf2scykAe71znG+yADAq18biKuPUb22Tc3Ic5cF6PdFFFVRAKKKKACiiigApDS0hoAp2p5teNnVshL/T1ZNtueFyG+fLKPkKe02+0SNrbTrTXIkLPpFwJ5OUbmBgUlA/lbP8AKK7xyJIivGwZGAZWByGB3BB8KjfIV8bOX3H8aW46PVFFFTxghOItMkuVS5tVLSxjDL3ZfLzHXzyfKqbqVq91HE1u6pPDIJYmYe7zDIwfIgkeP0rTTvVf4h0ocr3tsuCN5UHcd2Hn4+O59eJJp8o+UaVzSXF+CnLqYiXl1C3ltW/aKl4z6Oo/rg14n1fSo1Ez3kJ5TzZT3j0x0AJ71Jg4HMpJz0YHtQ3vqyP7ynblO4I8xWKnXvbi1/ZjHGWuzLHwBw9ffpR9f1WCS0AgMFnaybOqsQWkcfhJwAB1AG+9aCOlZjwlxLJoNxBpeoyM+lTOI7a4kOTasTtGxPVCdlJ+E7HYjGnZz2r1WLKt1R6Xgg3qasfPyeqKKKYMgooooAKKKKACiiigDnPDHcQyRTIHjkUq6NuGBGCDWdcNPJpGoXfCl4x57H9ZYSOf9e0J93fuU+E+grST0qs8Z8OvrFvb3mnukOsae5lspm+En8Ub/uMNj9awvpVsOJ3XPhLYoopho2ppqdqzGF7a5hf2d1ay/HBINyp8fEHoQQaf15+UXFtMpqSa2goNFFcn0put2sVnqJih91WT2gTsuSRgfMfLNMKkuJ3D62ArbRWwVh5sxb64APzFRtKXRSn2HKW3BbOVzBFdW8kFwgeKRSrA+Bq/fZ1qlxf8OrBeuZbuwla0ldurhcFGPqjKfXNUbyFWz7LVcabqd6wJiutQf2JHdY1WMn6ofpVX4aUuUo+hH5KK4qXsvVFFFXyUFFFFABRRRQAUUUUAFIdxS0UAUr7QtPubS2/xFo3LHfWYH3r3CwuLYH3lZR15fiHcYOOtM9P4ktJ1UXnLaSEDd3Bjb/pfp9cGr9IqurKwBVhgg9CKxy5sDouqXmikn2dsQ1sW/Fbvunry4KfyipfyUNRViXjyO4epS4NmgIwkTnjIdcZ5lOR9aYalq9tYJu6yTkZSFGHM39gPE/1wDR5LO1l/1LeJvIoK6pGka8saKi+CjH9KivIgvBQVD9s9yO8skkszc0kjczEDG/8A9DYeVJTGW8Nirm95zCvwzIhbI8CANj+R8ulINRaZD9zsbqVv4kZhX6vj8gaydVkny/Po3UoxWjtfyzrEkNkvNe3LiC1X9qRjtnyG7HyFa9oOmR6Po1lpsO6W0Kxhv2iBufUnJ+dZdwK6rxpHPr0IhkaMxaWquHjVyCXy2x5yBgbYxkdcVsNei+NoVVO13b8kfNtc7NPwhaKKKoiYUUUUAFFFFABRRRQAUUUUAIao/wBpmku1rb69aQl59P5hOqjJe3b4/UqQHHo3jV5rywBUgjIPY1zOCnFxfhnUZOMlJGMo6uiujKysMqV3BHiK9U01c2nD+vX1jayGXSIpQBKBtZyNuYT4qPH8OeU9NnQZWUMpBBGQQdjXkMnHlRY4+j0FNqsipC0iqqgKqgAdABgCvMskcKc8rqiftOcCkilWZeZA/L2LKRn0zWHGWt+jTaI7ieQwaHczoSssJSWJh1V1dSpB8c1u1uzSQRu68jMoJXwJHSsQvrQ6tqGlaKoDG+vY/aL/AAkPPIfoMfOtyHSvSfExksfb9sjZ8k7T1RVB1Ti3WYNVvbWztopI4JSgIiZiB54PWmrcZ8QIpZrW3CgZLezOAPM5qoJGkUVnJ4u4kALGxiwDjPsW/vXhOM+IZATHZwuBn4YWPTbx8jQBpNFQ3Cepz6vo63dyIxI0jL+rBAwDipmgAooooAKKKKACoji3U5dH4a1PUbdQ01vbO8YIyObHu58s4qXptqFnBqFjc2d0nPBcRNFIvirAgj6GgDG7O3FtarDzGQ7mSRusjndmPmSSfnXJdMs0z7KEwgnJWGR41PyUgV1uobnQdQXSNZJE3S1umGEu0HQg9A/ivj02Nd/LvXkL43U2NSb7/k9DU4WQTiRcmmrBKbuC3hknjGIkY/D4kE7s3qR4bZyerajaWto1xPd8w5se8uHLfshAM5/d607ml9knN7N3AODyAEjzxnJ9Bv5UmkyWtrxnw/qHsYpjcym15/Zhjh0JVgcbEEDcdia1x1/ETjCz37/0cXS6UHKJafs64au0u5OI9bga3upovZWdo/xW8JOSW8HbuOw2rQcUibivVeohCMIqMfCIcpOT5PyVDUOB0vdQubv9JTRmeQvyrGPdP1rgfs+Q9dXuOuR7g/vRRXRyL/gEc/N+mLnm655B/ek/7P1PxavcnPig/vRRQBZOH9JXRdOFmkxlAdm5iuOpzUlRRQAUUUUAFFFFABQaKKAGWo6ZZapata6jaw3Nu/WOVAwz479/OqVq3AKWVvLcaNqs9vFEpItrlPvCDyUkhx/uNFFZ2VwsWprZ1CcovcWZM/G1yt6bJbOETe2EQm5jy5Jxnl/4zWv8E/Z9aaJ92v7y+n1K9iVjAZRyxQc2c8iAnB3IySfLFFFZU49VSfCOjWy6yeuTL2owKWiimTA//9k="/>
          <p:cNvSpPr>
            <a:spLocks noChangeAspect="1" noChangeArrowheads="1"/>
          </p:cNvSpPr>
          <p:nvPr/>
        </p:nvSpPr>
        <p:spPr bwMode="auto">
          <a:xfrm>
            <a:off x="155575" y="-655638"/>
            <a:ext cx="981075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eg;base64,/9j/4AAQSkZJRgABAQAAAQABAAD/2wBDAAkGBwgHBgkIBwgKCgkLDRYPDQwMDRsUFRAWIB0iIiAdHx8kKDQsJCYxJx8fLT0tMTU3Ojo6Iys/RD84QzQ5Ojf/2wBDAQoKCg0MDRoPDxo3JR8lNzc3Nzc3Nzc3Nzc3Nzc3Nzc3Nzc3Nzc3Nzc3Nzc3Nzc3Nzc3Nzc3Nzc3Nzc3Nzc3Nzf/wAARCADFAI0DASIAAhEBAxEB/8QAHAAAAQUBAQEAAAAAAAAAAAAAAAEEBQYHAwII/8QAQhAAAgEDAgQDBQQIBQEJAAAAAQIDAAQRBSEGEjFBUWFxEyIygZEHFEKhFSNSYmOCsdEWJDOSwXIXJUNFU1Rz4fD/xAAaAQADAQEBAQAAAAAAAAAAAAAABAUDAgYB/8QALREAAgICAQQBAwIGAwAAAAAAAAECAwQREhMhMUEFIlGhMoEUM2FxkcGx0fD/2gAMAwEAAhEDEQA/ANxooooAKKKKAEJqkcUcZzW97LpnD0EU9zEeW4up8mGBv2QBu7DuAQB3PapL7Qdfk4f4elms159RuGFtYxgZLzPsNvLc/KqXovC8FraRLqeLqVRvG55o1Y9SR+NiSSWOdycYrC+cox+nyM41PUl38Di34v4mtyryS6bepn342t2hJ8lcMcfNTVz4Z4osdfWSOIPb3sIBntJ8CSMHoRjZlPZht6Haqhc6BYumbOGKynHwvbxhAfJlGzD8/AioCWO4S4juLeU2eqWbkJKvvcjd1P7SMMbdwR3pBZVtEl1XuL9+0NW4cZL6OzNspar3CXE0WvWrJIgt9QgAFzbZ+E9mU90PY/I71NXV3BZwNPdTRwwqN3kcKB8zVRSTW0TWmnpneozWdbstJjiFwxaedilvbxjmkmbGcKP6k7DqSBVT4j4/KYh0C1lndyFF28TGNP3gMZI8zgeHNVM1q/06C0k5rqeXVb8iPUL+9mSNzb9WiiXmyqscAgAbE1m76++ns0VM36JPiLiSfieZ/YyyQaFCCoWNyDeMOrEjBMfZRtzdT2FcV4YubDl1TRphZ6tAnNDFCiJE/cxyYGXB6dQAdx0zTWyuGnubX2FlLNAsisQgwCAOYAbY2wO/arabtwPes7vI68qo39GqfRZZZN2S/ZfZFONFahwLfw7q0euaLZanEhRbmIOUPVD0KnzBBHyqTqk/Zxdxxx6pph9orw6lM0aPGw9xwsnUjHWQ7efzq7VVT2iTJabQUUUV9OQopKgOIuLNN0K4jtrgXM908ZkEFrEZHC5xk9gCdhk74PhXxtJbYJN9kWCkPTam2nXsGo2Fte2j88FxEssbYxlWGRt2605PSvoGfcTONS4+hhYhotIsvahfCaZioPyRD/up1UcBnjfihiSSHtFHkPYA/wBSakfnSdr3MsYkdVJoKr/EUPsryC6UHln/AFEmOnMAWQ/kw/21YOtRnEi82jytjJjeNx6iRf8AjNLWwU4OLGH27lemil9qtxZ3EtreR5Ec8LYZQeq98g9x6HqK9DmuGSW7e4mnTo11MZWX0JJx8sCvY6UtQFkWKHDk9HfThy5a7iHfrXkxRtnmjQ565UHNe6KyTa8GjQxOlWqzLPaq1ncqSVmtT7NgT6bH5ipjSNenS6jsNaCc8p5YLyNeVJT2Vl/A/h2PbFNa5zwx3EDwzKGjdeVlp3HzZ1vUntGcql5j5L3wAQ8vELqSR+lOU77ZEEIOPnn6Vb6yPgriZNAa80m/uEM/s7m8Ek5Aa4bIZWztkkcykfwwR1rVrOQzW0UrDBeNWIx0yM16muSlFNHn7N83s7UUUV2cFes+MdFvLuK2huHJmkMUUhiYRyMM7BsY3wcHoe2az/UrhbnXNV1AZJa7dA3fli/VgDyyrfU1C6ZFK2gwW6sYLq3URZ7xzRNjPyZM/KpGGIRQLEvQDHXPXvnv3Oe+a89mZrnB1vs0/wAIr42KoyU/TQ/0Xj270zSLSxTSljj0u3iW7M0mWkUD3mj5dvhBbfvt2rWVbnUEEEHcEd6xO6gMts8ESj2twFtkHiznkX83raokEcaRr8KqAPQVSwMmWRFya/8AaE8umNUkkZ/coLbjnXo2PvXENrcj05Wj/qn5086dvlS8bW5tOIdI1cDEcyvp87eBY88RP8ylf5xSVpctSHMOW6tfYbWVwZxMkm08EhjkUjHmG9GBBHzHao/iecCzhtUb37iZM47IjBmPp7oHqw8ac6nphvXWWCdre6X3VkTIDD9lsEEjfxyM9+hrkDGUe3dneRxhndy5ONsZPbrSGVf0ob15GUnJ6Ou/frUdqVxdPPHY6cUSeRS8kzjmESZxnHdidgPI1I02KxQ3Ms8kyI0qIu5AIC8x7+bGotLUXtrb9Gk02tIa2Vg0Euf0tezyDdlklRgf5cbD8/OpOq1rFnBfwyG1ZZphus1vDGvs/MyY/IHJ8uotmtaBqHC7p7e4fUNLchEvHXEkLHoJcbEE9G9AfGnZ4tltfUT3ryvAur4Vz4NeThRSZ8dq53EjRW8kka87qp5Fz8Tdh8zgfOpyi5PS9jTelsjtR0n7+zKbJvuTkxTXvJkLKxHKvMfxbAZ7ZA6kCth4N1GTVeFtKv5zmae1jaQ4xlsYYjyyCagOMYouHvs8NuMM0IiyQMe0dXEjH1JVj86sPCOnNpPDGl6fIMSQWkaSf9XKOb88167GpdK4732X+SBfZ1Hy0TIooopowMt4v0d9H16S8jH+Q1J+fb/wrjG4Pk4GR+8GHcVF1rmo2FtqNlNaXsSywSryuh7j/g9wexGayXW9Pu+GLxbfVHMllIwW21DoreCS9lfz6N5HaofyWBKUurX+5Tw8pJdOZwZ2ivNPlMUkkUN7DNKI8Z5Ubm2BIzuBWpaVxNo+pyCC1voxc/8At5sxy/7GwT6jIrMvUfWuc0EVxHyTxJIucgOoIHp4Uph/IPHjwcdoYyMTqvlvuazrmmwa1pVzp1yWEc6cvMvxIeqsPMEAjzFU2wmnxJaX4C6hasI7lV6E42df3XHvD5jscQFlf6tpigaXq9zEgO0Fx/mIvQB/eA9GFGrcRardNDdy6ZbyX8AKrPaS8olTvG6P2zuCGyp333BrLOx71+rT/qK1VW48vG0WoHBz4b1T1j9i8sP/AKcsifIO2PyxUvacS6dNFGbppLGUj3o7pCnKe45scp9c0w1MIl/7eKRJLe9IZHRgy+0AwRkeKgEejeG6ebW507j6H4yW9nGuTSwMQGkjLeBIyfrXXNeJHjUYlZQP4hA/rUSPk2YS8jRMrMFjIwTn4Qe9anolzHquhW0s6q4lh5JkYAgnGGB8RnPqKyYSWf4JrdckjKOB8tjUnwPqlzaaxLpmj3lg9rPE1y0Urc4jkBVfd5Ttzcw233Unuas/Fz6c5Re+5PzocoqS9DPXZ7Kw4mutE0pmuhBGHYK21uTgezYk74yDtuAcHcV00yIff9LgfLqbuBWLD4gGG/5U7PBEWjpqus3msTB5TJd3chtASRuxC+90648zUbacR6HZ6OmtzXmnOw/WwWj3jfeCR0BWNcI23fmA8e9aSw3LIU619O9mayUqeMn3Je64gHHHEmnaba27x6dBqT88rHmFwsI5mbHZeYBfPm9a1JT4nesi1/S4rK10a+0GCXS0n5THGrcrW7sjOGVdyCMEMPhPNjGc1ZeHf8T8Q6NbX78RQ2fOXVkttOQ5KOyE5cnY8udgOtVKrOTafn/QlOOoprwXnNLUdp1pqEB/z2pLdjB6W4jOfkaka3MgrheWsF5bSW11Ck0EqlXjkUMrDwINd6KAM11jge70nmm4e57uzG50+R/fiH8Jz1H7jfI9qr0E8cxkVOYSRnlkjdSrxt4Mp3U1tdV/iThTTtfCzTq0F9GuIr23wsqDwJ/Ev7rZFTcv46u76o9mOUZk6+0u6M5o3zRrOn6zw1zHWLY3NiOmo2aEqB/FQbp6jIrlbzw3MKzW8qSxt0eMgg15+/Ftoepr/orV3wsW4s6gkdCR6UzudLsbkfrLWMNkHnQcjZHQ5XByKeUVlGcovcXo0aUiMdLzT1Lc0l/aj4kfBmUeIO3OPI7+BPSndslpJEk9ukTI45ldEG49cU4poiPazskUatDJmQLnBVs+9jtg5zjxJrXnzi14f/Jxrg9+iV0fTZ9XvJbUXiWqpGHyELuwzg4BwBjbrnqNqs1twvHpeZNLk9rM4AuVv/1i3WMkE7e6wycFRjG3KdsUpNUTT7iG6M33aWNsqZVIU56gnoQe+D59QMXjTeMNEvLMzyX9tblcc6yTrgHyboR5/wBKqYTShpLTEMqMnLv4JKw5TE0Lae1ptho8KyH0K7EeWx8RVeuvs94U/S0Wq/oqNZIiT7CP/SkYnYmPoSOw2Hj5SUnGHDqKWGr20mPwwsZCfQKCT8qrXEvEt5rNubHS7d7a0kBWe4ul5XkXuqxg5wR1yVONvVp2qvu3oXVcpPSRG61qs/EV5brFbLLPcO0em2rAMFBO8jdRjGGLDYLgDxN+07hCLSNOgg0jUb60lijALrKZEkbG7NE+V3O5wAdzgiqBocs/D2oNqVikd3cuns5Rc4BdM55UYD9X8hynuOhGlcOcUaZrwZbaQxXaDMtpMAssfnjuP3hkHxrTBsrmnKL22fMqE4NJrSRyOt3ujnHEkEa2w/8AMrUEwj/5FOWi9csviwqwo6uiurBlYZBByCKQgN4EHxFcLCxt7C3EFpGIoQcrGuyoPBR2HkNhVAUHVFFFABSEUtFAHkqD1qma79nOk3s73mkySaPfvu0tmAI5D+/H8LfkfOrrRivjSa0z6m09oxy80fiPRiRqmn/fbYdLzTlLgDxaL4h8sim9vcQ3UXtLaVJEzglWzg+fh6Hetqx5VXeIuEdO1iQ3KL901ED3buEYZvJx0ceR38COtSsj4quf1V9n+B6nOnHtPuZ1I6xoXc4UY8+tKGB6EE+WDT2w0meXX0sdRi5HsWE86jJV8f6ePFWPvfyEHen3FNmyXUd5FGSkickzDsV+An5FhnyHlUaWM4RaflFGN6lJa8EKPAdD28a8qyc+EKZHUAj/AI+dS2haYb5xNOh+6KNtyPany8V8+/pmpTiDT4pNOaaGJUlthzqVUDKD4ht2xk48QK5jS+Pdg7kpaSKxzNjHMfrSDPjSMcA4HNjoAetRl5rtnp8iLqImtef4GkTKnx3XP51lCudnaK2aylGC7kpTe7s4boo8gdZYjmKaJikkZ8VYbiltLu3vIRLaTxzRn8UbZGfDy+dd6E51S2uzQNRmvuiR0rjHW9E5U1QNrGnr1lRQt1GPEge7J8sN699I0vUrXVrCG+064jntpl5kkXv/AGIOxB3BrJqr19xvqPAmpzw6VHC8N8qzvFNkqkgJBZQOnMAM+OKvfHZ87n05939yXl4kYLnA+h6KKKsE4KKKKACiiigApDS0hoAqC5k1/W5mOSs0UC+SrCj4+srU7IzTSI/9+a7GdiLuN/UNbwgH6owp3Xn8v+dIpU/oQf8A4VznT2sEkR6OpX6iulHQ5pY1M8T4FJ68ozUFxrpD6tozCFea4gb2kYHVvEfMfmKsd1C1vfXUDKR7OVuXzUnmU/QgeoNM764NvCvswDNK4iiUjYsf7DJ+VL1OVV6cfOxqSU6tP2UX7OdLujcS6gZJIbdfcCjpKe4PkP64rQq528KQRLFFuBncnqScknzJJPzrzPcxwlVJLStnliQZZvQf8nausq6WTbySCitUw4nSR0ijaSR1RFGWZjgKB1Jp3whwLa8Srda5xJaH2N1yLYRNkMsK598jtzZzjwx4014V09NZ4sitdfUfdlgNza2iNlJXRgCJf2scykAe71znG+yADAq18biKuPUb22Tc3Ic5cF6PdFFFVRAKKKKACiiigApDS0hoAp2p5teNnVshL/T1ZNtueFyG+fLKPkKe02+0SNrbTrTXIkLPpFwJ5OUbmBgUlA/lbP8AKK7xyJIivGwZGAZWByGB3BB8KjfIV8bOX3H8aW46PVFFFTxghOItMkuVS5tVLSxjDL3ZfLzHXzyfKqbqVq91HE1u6pPDIJYmYe7zDIwfIgkeP0rTTvVf4h0ocr3tsuCN5UHcd2Hn4+O59eJJp8o+UaVzSXF+CnLqYiXl1C3ltW/aKl4z6Oo/rg14n1fSo1Ez3kJ5TzZT3j0x0AJ71Jg4HMpJz0YHtQ3vqyP7ynblO4I8xWKnXvbi1/ZjHGWuzLHwBw9ffpR9f1WCS0AgMFnaybOqsQWkcfhJwAB1AG+9aCOlZjwlxLJoNxBpeoyM+lTOI7a4kOTasTtGxPVCdlJ+E7HYjGnZz2r1WLKt1R6Xgg3qasfPyeqKKKYMgooooAKKKKACiiigDnPDHcQyRTIHjkUq6NuGBGCDWdcNPJpGoXfCl4x57H9ZYSOf9e0J93fuU+E+grST0qs8Z8OvrFvb3mnukOsae5lspm+En8Ub/uMNj9awvpVsOJ3XPhLYoopho2ppqdqzGF7a5hf2d1ay/HBINyp8fEHoQQaf15+UXFtMpqSa2goNFFcn0put2sVnqJih91WT2gTsuSRgfMfLNMKkuJ3D62ArbRWwVh5sxb64APzFRtKXRSn2HKW3BbOVzBFdW8kFwgeKRSrA+Bq/fZ1qlxf8OrBeuZbuwla0ldurhcFGPqjKfXNUbyFWz7LVcabqd6wJiutQf2JHdY1WMn6ofpVX4aUuUo+hH5KK4qXsvVFFFXyUFFFFABRRRQAUUUUAFIdxS0UAUr7QtPubS2/xFo3LHfWYH3r3CwuLYH3lZR15fiHcYOOtM9P4ktJ1UXnLaSEDd3Bjb/pfp9cGr9IqurKwBVhgg9CKxy5sDouqXmikn2dsQ1sW/Fbvunry4KfyipfyUNRViXjyO4epS4NmgIwkTnjIdcZ5lOR9aYalq9tYJu6yTkZSFGHM39gPE/1wDR5LO1l/1LeJvIoK6pGka8saKi+CjH9KivIgvBQVD9s9yO8skkszc0kjczEDG/8A9DYeVJTGW8Nirm95zCvwzIhbI8CANj+R8ulINRaZD9zsbqVv4kZhX6vj8gaydVkny/Po3UoxWjtfyzrEkNkvNe3LiC1X9qRjtnyG7HyFa9oOmR6Po1lpsO6W0Kxhv2iBufUnJ+dZdwK6rxpHPr0IhkaMxaWquHjVyCXy2x5yBgbYxkdcVsNei+NoVVO13b8kfNtc7NPwhaKKKoiYUUUUAFFFFABRRRQAUUUUAIao/wBpmku1rb69aQl59P5hOqjJe3b4/UqQHHo3jV5rywBUgjIPY1zOCnFxfhnUZOMlJGMo6uiujKysMqV3BHiK9U01c2nD+vX1jayGXSIpQBKBtZyNuYT4qPH8OeU9NnQZWUMpBBGQQdjXkMnHlRY4+j0FNqsipC0iqqgKqgAdABgCvMskcKc8rqiftOcCkilWZeZA/L2LKRn0zWHGWt+jTaI7ieQwaHczoSssJSWJh1V1dSpB8c1u1uzSQRu68jMoJXwJHSsQvrQ6tqGlaKoDG+vY/aL/AAkPPIfoMfOtyHSvSfExksfb9sjZ8k7T1RVB1Ti3WYNVvbWztopI4JSgIiZiB54PWmrcZ8QIpZrW3CgZLezOAPM5qoJGkUVnJ4u4kALGxiwDjPsW/vXhOM+IZATHZwuBn4YWPTbx8jQBpNFQ3Cepz6vo63dyIxI0jL+rBAwDipmgAooooAKKKKACoji3U5dH4a1PUbdQ01vbO8YIyObHu58s4qXptqFnBqFjc2d0nPBcRNFIvirAgj6GgDG7O3FtarDzGQ7mSRusjndmPmSSfnXJdMs0z7KEwgnJWGR41PyUgV1uobnQdQXSNZJE3S1umGEu0HQg9A/ivj02Nd/LvXkL43U2NSb7/k9DU4WQTiRcmmrBKbuC3hknjGIkY/D4kE7s3qR4bZyerajaWto1xPd8w5se8uHLfshAM5/d607ml9knN7N3AODyAEjzxnJ9Bv5UmkyWtrxnw/qHsYpjcym15/Zhjh0JVgcbEEDcdia1x1/ETjCz37/0cXS6UHKJafs64au0u5OI9bga3upovZWdo/xW8JOSW8HbuOw2rQcUibivVeohCMIqMfCIcpOT5PyVDUOB0vdQubv9JTRmeQvyrGPdP1rgfs+Q9dXuOuR7g/vRRXRyL/gEc/N+mLnm655B/ek/7P1PxavcnPig/vRRQBZOH9JXRdOFmkxlAdm5iuOpzUlRRQAUUUUAFFFFABQaKKAGWo6ZZapata6jaw3Nu/WOVAwz479/OqVq3AKWVvLcaNqs9vFEpItrlPvCDyUkhx/uNFFZ2VwsWprZ1CcovcWZM/G1yt6bJbOETe2EQm5jy5Jxnl/4zWv8E/Z9aaJ92v7y+n1K9iVjAZRyxQc2c8iAnB3IySfLFFFZU49VSfCOjWy6yeuTL2owKWiimTA//9k="/>
          <p:cNvSpPr>
            <a:spLocks noChangeAspect="1" noChangeArrowheads="1"/>
          </p:cNvSpPr>
          <p:nvPr/>
        </p:nvSpPr>
        <p:spPr bwMode="auto">
          <a:xfrm>
            <a:off x="155575" y="-655638"/>
            <a:ext cx="981075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data:image/jpeg;base64,/9j/4AAQSkZJRgABAQAAAQABAAD/2wBDAAkGBwgHBgkIBwgKCgkLDRYPDQwMDRsUFRAWIB0iIiAdHx8kKDQsJCYxJx8fLT0tMTU3Ojo6Iys/RD84QzQ5Ojf/2wBDAQoKCg0MDRoPDxo3JR8lNzc3Nzc3Nzc3Nzc3Nzc3Nzc3Nzc3Nzc3Nzc3Nzc3Nzc3Nzc3Nzc3Nzc3Nzc3Nzc3Nzf/wAARCADFAI0DASIAAhEBAxEB/8QAHAAAAQUBAQEAAAAAAAAAAAAAAAEEBQYHAwII/8QAQhAAAgEDAgQDBQQIBQEJAAAAAQIDAAQRBSEGEjFBUWFxEyIygZEHFEKhFSNSYmOCsdEWJDOSwXIXJUNFU1Rz4fD/xAAaAQADAQEBAQAAAAAAAAAAAAAABAUDAgYB/8QALREAAgICAQQBAwIGAwAAAAAAAAECAwQREhMhMUEFIlGhMoEUM2FxkcGx0fD/2gAMAwEAAhEDEQA/ANxooooAKKKKAEJqkcUcZzW97LpnD0EU9zEeW4up8mGBv2QBu7DuAQB3PapL7Qdfk4f4elms159RuGFtYxgZLzPsNvLc/KqXovC8FraRLqeLqVRvG55o1Y9SR+NiSSWOdycYrC+cox+nyM41PUl38Di34v4mtyryS6bepn342t2hJ8lcMcfNTVz4Z4osdfWSOIPb3sIBntJ8CSMHoRjZlPZht6Haqhc6BYumbOGKynHwvbxhAfJlGzD8/AioCWO4S4juLeU2eqWbkJKvvcjd1P7SMMbdwR3pBZVtEl1XuL9+0NW4cZL6OzNspar3CXE0WvWrJIgt9QgAFzbZ+E9mU90PY/I71NXV3BZwNPdTRwwqN3kcKB8zVRSTW0TWmnpneozWdbstJjiFwxaedilvbxjmkmbGcKP6k7DqSBVT4j4/KYh0C1lndyFF28TGNP3gMZI8zgeHNVM1q/06C0k5rqeXVb8iPUL+9mSNzb9WiiXmyqscAgAbE1m76++ns0VM36JPiLiSfieZ/YyyQaFCCoWNyDeMOrEjBMfZRtzdT2FcV4YubDl1TRphZ6tAnNDFCiJE/cxyYGXB6dQAdx0zTWyuGnubX2FlLNAsisQgwCAOYAbY2wO/arabtwPes7vI68qo39GqfRZZZN2S/ZfZFONFahwLfw7q0euaLZanEhRbmIOUPVD0KnzBBHyqTqk/Zxdxxx6pph9orw6lM0aPGw9xwsnUjHWQ7efzq7VVT2iTJabQUUUV9OQopKgOIuLNN0K4jtrgXM908ZkEFrEZHC5xk9gCdhk74PhXxtJbYJN9kWCkPTam2nXsGo2Fte2j88FxEssbYxlWGRt2605PSvoGfcTONS4+hhYhotIsvahfCaZioPyRD/up1UcBnjfihiSSHtFHkPYA/wBSakfnSdr3MsYkdVJoKr/EUPsryC6UHln/AFEmOnMAWQ/kw/21YOtRnEi82jytjJjeNx6iRf8AjNLWwU4OLGH27lemil9qtxZ3EtreR5Ec8LYZQeq98g9x6HqK9DmuGSW7e4mnTo11MZWX0JJx8sCvY6UtQFkWKHDk9HfThy5a7iHfrXkxRtnmjQ565UHNe6KyTa8GjQxOlWqzLPaq1ncqSVmtT7NgT6bH5ipjSNenS6jsNaCc8p5YLyNeVJT2Vl/A/h2PbFNa5zwx3EDwzKGjdeVlp3HzZ1vUntGcql5j5L3wAQ8vELqSR+lOU77ZEEIOPnn6Vb6yPgriZNAa80m/uEM/s7m8Ek5Aa4bIZWztkkcykfwwR1rVrOQzW0UrDBeNWIx0yM16muSlFNHn7N83s7UUUV2cFes+MdFvLuK2huHJmkMUUhiYRyMM7BsY3wcHoe2az/UrhbnXNV1AZJa7dA3fli/VgDyyrfU1C6ZFK2gwW6sYLq3URZ7xzRNjPyZM/KpGGIRQLEvQDHXPXvnv3Oe+a89mZrnB1vs0/wAIr42KoyU/TQ/0Xj270zSLSxTSljj0u3iW7M0mWkUD3mj5dvhBbfvt2rWVbnUEEEHcEd6xO6gMts8ESj2twFtkHiznkX83raokEcaRr8KqAPQVSwMmWRFya/8AaE8umNUkkZ/coLbjnXo2PvXENrcj05Wj/qn5086dvlS8bW5tOIdI1cDEcyvp87eBY88RP8ylf5xSVpctSHMOW6tfYbWVwZxMkm08EhjkUjHmG9GBBHzHao/iecCzhtUb37iZM47IjBmPp7oHqw8ac6nphvXWWCdre6X3VkTIDD9lsEEjfxyM9+hrkDGUe3dneRxhndy5ONsZPbrSGVf0ob15GUnJ6Ou/frUdqVxdPPHY6cUSeRS8kzjmESZxnHdidgPI1I02KxQ3Ms8kyI0qIu5AIC8x7+bGotLUXtrb9Gk02tIa2Vg0Euf0tezyDdlklRgf5cbD8/OpOq1rFnBfwyG1ZZphus1vDGvs/MyY/IHJ8uotmtaBqHC7p7e4fUNLchEvHXEkLHoJcbEE9G9AfGnZ4tltfUT3ryvAur4Vz4NeThRSZ8dq53EjRW8kka87qp5Fz8Tdh8zgfOpyi5PS9jTelsjtR0n7+zKbJvuTkxTXvJkLKxHKvMfxbAZ7ZA6kCth4N1GTVeFtKv5zmae1jaQ4xlsYYjyyCagOMYouHvs8NuMM0IiyQMe0dXEjH1JVj86sPCOnNpPDGl6fIMSQWkaSf9XKOb88167GpdK4732X+SBfZ1Hy0TIooopowMt4v0d9H16S8jH+Q1J+fb/wrjG4Pk4GR+8GHcVF1rmo2FtqNlNaXsSywSryuh7j/g9wexGayXW9Pu+GLxbfVHMllIwW21DoreCS9lfz6N5HaofyWBKUurX+5Tw8pJdOZwZ2ivNPlMUkkUN7DNKI8Z5Ubm2BIzuBWpaVxNo+pyCC1voxc/8At5sxy/7GwT6jIrMvUfWuc0EVxHyTxJIucgOoIHp4Uph/IPHjwcdoYyMTqvlvuazrmmwa1pVzp1yWEc6cvMvxIeqsPMEAjzFU2wmnxJaX4C6hasI7lV6E42df3XHvD5jscQFlf6tpigaXq9zEgO0Fx/mIvQB/eA9GFGrcRardNDdy6ZbyX8AKrPaS8olTvG6P2zuCGyp333BrLOx71+rT/qK1VW48vG0WoHBz4b1T1j9i8sP/AKcsifIO2PyxUvacS6dNFGbppLGUj3o7pCnKe45scp9c0w1MIl/7eKRJLe9IZHRgy+0AwRkeKgEejeG6ebW507j6H4yW9nGuTSwMQGkjLeBIyfrXXNeJHjUYlZQP4hA/rUSPk2YS8jRMrMFjIwTn4Qe9anolzHquhW0s6q4lh5JkYAgnGGB8RnPqKyYSWf4JrdckjKOB8tjUnwPqlzaaxLpmj3lg9rPE1y0Urc4jkBVfd5Ttzcw233Unuas/Fz6c5Re+5PzocoqS9DPXZ7Kw4mutE0pmuhBGHYK21uTgezYk74yDtuAcHcV00yIff9LgfLqbuBWLD4gGG/5U7PBEWjpqus3msTB5TJd3chtASRuxC+90648zUbacR6HZ6OmtzXmnOw/WwWj3jfeCR0BWNcI23fmA8e9aSw3LIU619O9mayUqeMn3Je64gHHHEmnaba27x6dBqT88rHmFwsI5mbHZeYBfPm9a1JT4nesi1/S4rK10a+0GCXS0n5THGrcrW7sjOGVdyCMEMPhPNjGc1ZeHf8T8Q6NbX78RQ2fOXVkttOQ5KOyE5cnY8udgOtVKrOTafn/QlOOoprwXnNLUdp1pqEB/z2pLdjB6W4jOfkaka3MgrheWsF5bSW11Ck0EqlXjkUMrDwINd6KAM11jge70nmm4e57uzG50+R/fiH8Jz1H7jfI9qr0E8cxkVOYSRnlkjdSrxt4Mp3U1tdV/iThTTtfCzTq0F9GuIr23wsqDwJ/Ev7rZFTcv46u76o9mOUZk6+0u6M5o3zRrOn6zw1zHWLY3NiOmo2aEqB/FQbp6jIrlbzw3MKzW8qSxt0eMgg15+/Ftoepr/orV3wsW4s6gkdCR6UzudLsbkfrLWMNkHnQcjZHQ5XByKeUVlGcovcXo0aUiMdLzT1Lc0l/aj4kfBmUeIO3OPI7+BPSndslpJEk9ukTI45ldEG49cU4poiPazskUatDJmQLnBVs+9jtg5zjxJrXnzi14f/Jxrg9+iV0fTZ9XvJbUXiWqpGHyELuwzg4BwBjbrnqNqs1twvHpeZNLk9rM4AuVv/1i3WMkE7e6wycFRjG3KdsUpNUTT7iG6M33aWNsqZVIU56gnoQe+D59QMXjTeMNEvLMzyX9tblcc6yTrgHyboR5/wBKqYTShpLTEMqMnLv4JKw5TE0Lae1ptho8KyH0K7EeWx8RVeuvs94U/S0Wq/oqNZIiT7CP/SkYnYmPoSOw2Hj5SUnGHDqKWGr20mPwwsZCfQKCT8qrXEvEt5rNubHS7d7a0kBWe4ul5XkXuqxg5wR1yVONvVp2qvu3oXVcpPSRG61qs/EV5brFbLLPcO0em2rAMFBO8jdRjGGLDYLgDxN+07hCLSNOgg0jUb60lijALrKZEkbG7NE+V3O5wAdzgiqBocs/D2oNqVikd3cuns5Rc4BdM55UYD9X8hynuOhGlcOcUaZrwZbaQxXaDMtpMAssfnjuP3hkHxrTBsrmnKL22fMqE4NJrSRyOt3ujnHEkEa2w/8AMrUEwj/5FOWi9csviwqwo6uiurBlYZBByCKQgN4EHxFcLCxt7C3EFpGIoQcrGuyoPBR2HkNhVAUHVFFFABSEUtFAHkqD1qma79nOk3s73mkySaPfvu0tmAI5D+/H8LfkfOrrRivjSa0z6m09oxy80fiPRiRqmn/fbYdLzTlLgDxaL4h8sim9vcQ3UXtLaVJEzglWzg+fh6Hetqx5VXeIuEdO1iQ3KL901ED3buEYZvJx0ceR38COtSsj4quf1V9n+B6nOnHtPuZ1I6xoXc4UY8+tKGB6EE+WDT2w0meXX0sdRi5HsWE86jJV8f6ePFWPvfyEHen3FNmyXUd5FGSkickzDsV+An5FhnyHlUaWM4RaflFGN6lJa8EKPAdD28a8qyc+EKZHUAj/AI+dS2haYb5xNOh+6KNtyPany8V8+/pmpTiDT4pNOaaGJUlthzqVUDKD4ht2xk48QK5jS+Pdg7kpaSKxzNjHMfrSDPjSMcA4HNjoAetRl5rtnp8iLqImtef4GkTKnx3XP51lCudnaK2aylGC7kpTe7s4boo8gdZYjmKaJikkZ8VYbiltLu3vIRLaTxzRn8UbZGfDy+dd6E51S2uzQNRmvuiR0rjHW9E5U1QNrGnr1lRQt1GPEge7J8sN699I0vUrXVrCG+064jntpl5kkXv/AGIOxB3BrJqr19xvqPAmpzw6VHC8N8qzvFNkqkgJBZQOnMAM+OKvfHZ87n05939yXl4kYLnA+h6KKKsE4KKKKACiiigApDS0hoAqC5k1/W5mOSs0UC+SrCj4+srU7IzTSI/9+a7GdiLuN/UNbwgH6owp3Xn8v+dIpU/oQf8A4VznT2sEkR6OpX6iulHQ5pY1M8T4FJ68ozUFxrpD6tozCFea4gb2kYHVvEfMfmKsd1C1vfXUDKR7OVuXzUnmU/QgeoNM764NvCvswDNK4iiUjYsf7DJ+VL1OVV6cfOxqSU6tP2UX7OdLujcS6gZJIbdfcCjpKe4PkP64rQq528KQRLFFuBncnqScknzJJPzrzPcxwlVJLStnliQZZvQf8nausq6WTbySCitUw4nSR0ijaSR1RFGWZjgKB1Jp3whwLa8Srda5xJaH2N1yLYRNkMsK598jtzZzjwx4014V09NZ4sitdfUfdlgNza2iNlJXRgCJf2scykAe71znG+yADAq18biKuPUb22Tc3Ic5cF6PdFFFVRAKKKKACiiigApDS0hoAp2p5teNnVshL/T1ZNtueFyG+fLKPkKe02+0SNrbTrTXIkLPpFwJ5OUbmBgUlA/lbP8AKK7xyJIivGwZGAZWByGB3BB8KjfIV8bOX3H8aW46PVFFFTxghOItMkuVS5tVLSxjDL3ZfLzHXzyfKqbqVq91HE1u6pPDIJYmYe7zDIwfIgkeP0rTTvVf4h0ocr3tsuCN5UHcd2Hn4+O59eJJp8o+UaVzSXF+CnLqYiXl1C3ltW/aKl4z6Oo/rg14n1fSo1Ez3kJ5TzZT3j0x0AJ71Jg4HMpJz0YHtQ3vqyP7ynblO4I8xWKnXvbi1/ZjHGWuzLHwBw9ffpR9f1WCS0AgMFnaybOqsQWkcfhJwAB1AG+9aCOlZjwlxLJoNxBpeoyM+lTOI7a4kOTasTtGxPVCdlJ+E7HYjGnZz2r1WLKt1R6Xgg3qasfPyeqKKKYMgooooAKKKKACiiigDnPDHcQyRTIHjkUq6NuGBGCDWdcNPJpGoXfCl4x57H9ZYSOf9e0J93fuU+E+grST0qs8Z8OvrFvb3mnukOsae5lspm+En8Ub/uMNj9awvpVsOJ3XPhLYoopho2ppqdqzGF7a5hf2d1ay/HBINyp8fEHoQQaf15+UXFtMpqSa2goNFFcn0put2sVnqJih91WT2gTsuSRgfMfLNMKkuJ3D62ArbRWwVh5sxb64APzFRtKXRSn2HKW3BbOVzBFdW8kFwgeKRSrA+Bq/fZ1qlxf8OrBeuZbuwla0ldurhcFGPqjKfXNUbyFWz7LVcabqd6wJiutQf2JHdY1WMn6ofpVX4aUuUo+hH5KK4qXsvVFFFXyUFFFFABRRRQAUUUUAFIdxS0UAUr7QtPubS2/xFo3LHfWYH3r3CwuLYH3lZR15fiHcYOOtM9P4ktJ1UXnLaSEDd3Bjb/pfp9cGr9IqurKwBVhgg9CKxy5sDouqXmikn2dsQ1sW/Fbvunry4KfyipfyUNRViXjyO4epS4NmgIwkTnjIdcZ5lOR9aYalq9tYJu6yTkZSFGHM39gPE/1wDR5LO1l/1LeJvIoK6pGka8saKi+CjH9KivIgvBQVD9s9yO8skkszc0kjczEDG/8A9DYeVJTGW8Nirm95zCvwzIhbI8CANj+R8ulINRaZD9zsbqVv4kZhX6vj8gaydVkny/Po3UoxWjtfyzrEkNkvNe3LiC1X9qRjtnyG7HyFa9oOmR6Po1lpsO6W0Kxhv2iBufUnJ+dZdwK6rxpHPr0IhkaMxaWquHjVyCXy2x5yBgbYxkdcVsNei+NoVVO13b8kfNtc7NPwhaKKKoiYUUUUAFFFFABRRRQAUUUUAIao/wBpmku1rb69aQl59P5hOqjJe3b4/UqQHHo3jV5rywBUgjIPY1zOCnFxfhnUZOMlJGMo6uiujKysMqV3BHiK9U01c2nD+vX1jayGXSIpQBKBtZyNuYT4qPH8OeU9NnQZWUMpBBGQQdjXkMnHlRY4+j0FNqsipC0iqqgKqgAdABgCvMskcKc8rqiftOcCkilWZeZA/L2LKRn0zWHGWt+jTaI7ieQwaHczoSssJSWJh1V1dSpB8c1u1uzSQRu68jMoJXwJHSsQvrQ6tqGlaKoDG+vY/aL/AAkPPIfoMfOtyHSvSfExksfb9sjZ8k7T1RVB1Ti3WYNVvbWztopI4JSgIiZiB54PWmrcZ8QIpZrW3CgZLezOAPM5qoJGkUVnJ4u4kALGxiwDjPsW/vXhOM+IZATHZwuBn4YWPTbx8jQBpNFQ3Cepz6vo63dyIxI0jL+rBAwDipmgAooooAKKKKACoji3U5dH4a1PUbdQ01vbO8YIyObHu58s4qXptqFnBqFjc2d0nPBcRNFIvirAgj6GgDG7O3FtarDzGQ7mSRusjndmPmSSfnXJdMs0z7KEwgnJWGR41PyUgV1uobnQdQXSNZJE3S1umGEu0HQg9A/ivj02Nd/LvXkL43U2NSb7/k9DU4WQTiRcmmrBKbuC3hknjGIkY/D4kE7s3qR4bZyerajaWto1xPd8w5se8uHLfshAM5/d607ml9knN7N3AODyAEjzxnJ9Bv5UmkyWtrxnw/qHsYpjcym15/Zhjh0JVgcbEEDcdia1x1/ETjCz37/0cXS6UHKJafs64au0u5OI9bga3upovZWdo/xW8JOSW8HbuOw2rQcUibivVeohCMIqMfCIcpOT5PyVDUOB0vdQubv9JTRmeQvyrGPdP1rgfs+Q9dXuOuR7g/vRRXRyL/gEc/N+mLnm655B/ek/7P1PxavcnPig/vRRQBZOH9JXRdOFmkxlAdm5iuOpzUlRRQAUUUUAFFFFABQaKKAGWo6ZZapata6jaw3Nu/WOVAwz479/OqVq3AKWVvLcaNqs9vFEpItrlPvCDyUkhx/uNFFZ2VwsWprZ1CcovcWZM/G1yt6bJbOETe2EQm5jy5Jxnl/4zWv8E/Z9aaJ92v7y+n1K9iVjAZRyxQc2c8iAnB3IySfLFFFZU49VSfCOjWy6yeuTL2owKWiimTA//9k="/>
          <p:cNvSpPr>
            <a:spLocks noChangeAspect="1" noChangeArrowheads="1"/>
          </p:cNvSpPr>
          <p:nvPr/>
        </p:nvSpPr>
        <p:spPr bwMode="auto">
          <a:xfrm>
            <a:off x="155575" y="-655638"/>
            <a:ext cx="981075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2" name="AutoShape 18" descr="data:image/jpeg;base64,/9j/4AAQSkZJRgABAQAAAQABAAD/2wBDAAkGBwgHBgkIBwgKCgkLDRYPDQwMDRsUFRAWIB0iIiAdHx8kKDQsJCYxJx8fLT0tMTU3Ojo6Iys/RD84QzQ5Ojf/2wBDAQoKCg0MDRoPDxo3JR8lNzc3Nzc3Nzc3Nzc3Nzc3Nzc3Nzc3Nzc3Nzc3Nzc3Nzc3Nzc3Nzc3Nzc3Nzc3Nzc3Nzf/wAARCADFAI0DASIAAhEBAxEB/8QAHAAAAQUBAQEAAAAAAAAAAAAAAAEEBQYHAwII/8QAQhAAAgEDAgQDBQQIBQEJAAAAAQIDAAQRBSEGEjFBUWFxEyIygZEHFEKhFSNSYmOCsdEWJDOSwXIXJUNFU1Rz4fD/xAAaAQADAQEBAQAAAAAAAAAAAAAABAUDAgYB/8QALREAAgICAQQBAwIGAwAAAAAAAAECAwQREhMhMUEFIlGhMoEUM2FxkcGx0fD/2gAMAwEAAhEDEQA/ANxooooAKKKKAEJqkcUcZzW97LpnD0EU9zEeW4up8mGBv2QBu7DuAQB3PapL7Qdfk4f4elms159RuGFtYxgZLzPsNvLc/KqXovC8FraRLqeLqVRvG55o1Y9SR+NiSSWOdycYrC+cox+nyM41PUl38Di34v4mtyryS6bepn342t2hJ8lcMcfNTVz4Z4osdfWSOIPb3sIBntJ8CSMHoRjZlPZht6Haqhc6BYumbOGKynHwvbxhAfJlGzD8/AioCWO4S4juLeU2eqWbkJKvvcjd1P7SMMbdwR3pBZVtEl1XuL9+0NW4cZL6OzNspar3CXE0WvWrJIgt9QgAFzbZ+E9mU90PY/I71NXV3BZwNPdTRwwqN3kcKB8zVRSTW0TWmnpneozWdbstJjiFwxaedilvbxjmkmbGcKP6k7DqSBVT4j4/KYh0C1lndyFF28TGNP3gMZI8zgeHNVM1q/06C0k5rqeXVb8iPUL+9mSNzb9WiiXmyqscAgAbE1m76++ns0VM36JPiLiSfieZ/YyyQaFCCoWNyDeMOrEjBMfZRtzdT2FcV4YubDl1TRphZ6tAnNDFCiJE/cxyYGXB6dQAdx0zTWyuGnubX2FlLNAsisQgwCAOYAbY2wO/arabtwPes7vI68qo39GqfRZZZN2S/ZfZFONFahwLfw7q0euaLZanEhRbmIOUPVD0KnzBBHyqTqk/Zxdxxx6pph9orw6lM0aPGw9xwsnUjHWQ7efzq7VVT2iTJabQUUUV9OQopKgOIuLNN0K4jtrgXM908ZkEFrEZHC5xk9gCdhk74PhXxtJbYJN9kWCkPTam2nXsGo2Fte2j88FxEssbYxlWGRt2605PSvoGfcTONS4+hhYhotIsvahfCaZioPyRD/up1UcBnjfihiSSHtFHkPYA/wBSakfnSdr3MsYkdVJoKr/EUPsryC6UHln/AFEmOnMAWQ/kw/21YOtRnEi82jytjJjeNx6iRf8AjNLWwU4OLGH27lemil9qtxZ3EtreR5Ec8LYZQeq98g9x6HqK9DmuGSW7e4mnTo11MZWX0JJx8sCvY6UtQFkWKHDk9HfThy5a7iHfrXkxRtnmjQ565UHNe6KyTa8GjQxOlWqzLPaq1ncqSVmtT7NgT6bH5ipjSNenS6jsNaCc8p5YLyNeVJT2Vl/A/h2PbFNa5zwx3EDwzKGjdeVlp3HzZ1vUntGcql5j5L3wAQ8vELqSR+lOU77ZEEIOPnn6Vb6yPgriZNAa80m/uEM/s7m8Ek5Aa4bIZWztkkcykfwwR1rVrOQzW0UrDBeNWIx0yM16muSlFNHn7N83s7UUUV2cFes+MdFvLuK2huHJmkMUUhiYRyMM7BsY3wcHoe2az/UrhbnXNV1AZJa7dA3fli/VgDyyrfU1C6ZFK2gwW6sYLq3URZ7xzRNjPyZM/KpGGIRQLEvQDHXPXvnv3Oe+a89mZrnB1vs0/wAIr42KoyU/TQ/0Xj270zSLSxTSljj0u3iW7M0mWkUD3mj5dvhBbfvt2rWVbnUEEEHcEd6xO6gMts8ESj2twFtkHiznkX83raokEcaRr8KqAPQVSwMmWRFya/8AaE8umNUkkZ/coLbjnXo2PvXENrcj05Wj/qn5086dvlS8bW5tOIdI1cDEcyvp87eBY88RP8ylf5xSVpctSHMOW6tfYbWVwZxMkm08EhjkUjHmG9GBBHzHao/iecCzhtUb37iZM47IjBmPp7oHqw8ac6nphvXWWCdre6X3VkTIDD9lsEEjfxyM9+hrkDGUe3dneRxhndy5ONsZPbrSGVf0ob15GUnJ6Ou/frUdqVxdPPHY6cUSeRS8kzjmESZxnHdidgPI1I02KxQ3Ms8kyI0qIu5AIC8x7+bGotLUXtrb9Gk02tIa2Vg0Euf0tezyDdlklRgf5cbD8/OpOq1rFnBfwyG1ZZphus1vDGvs/MyY/IHJ8uotmtaBqHC7p7e4fUNLchEvHXEkLHoJcbEE9G9AfGnZ4tltfUT3ryvAur4Vz4NeThRSZ8dq53EjRW8kka87qp5Fz8Tdh8zgfOpyi5PS9jTelsjtR0n7+zKbJvuTkxTXvJkLKxHKvMfxbAZ7ZA6kCth4N1GTVeFtKv5zmae1jaQ4xlsYYjyyCagOMYouHvs8NuMM0IiyQMe0dXEjH1JVj86sPCOnNpPDGl6fIMSQWkaSf9XKOb88167GpdK4732X+SBfZ1Hy0TIooopowMt4v0d9H16S8jH+Q1J+fb/wrjG4Pk4GR+8GHcVF1rmo2FtqNlNaXsSywSryuh7j/g9wexGayXW9Pu+GLxbfVHMllIwW21DoreCS9lfz6N5HaofyWBKUurX+5Tw8pJdOZwZ2ivNPlMUkkUN7DNKI8Z5Ubm2BIzuBWpaVxNo+pyCC1voxc/8At5sxy/7GwT6jIrMvUfWuc0EVxHyTxJIucgOoIHp4Uph/IPHjwcdoYyMTqvlvuazrmmwa1pVzp1yWEc6cvMvxIeqsPMEAjzFU2wmnxJaX4C6hasI7lV6E42df3XHvD5jscQFlf6tpigaXq9zEgO0Fx/mIvQB/eA9GFGrcRardNDdy6ZbyX8AKrPaS8olTvG6P2zuCGyp333BrLOx71+rT/qK1VW48vG0WoHBz4b1T1j9i8sP/AKcsifIO2PyxUvacS6dNFGbppLGUj3o7pCnKe45scp9c0w1MIl/7eKRJLe9IZHRgy+0AwRkeKgEejeG6ebW507j6H4yW9nGuTSwMQGkjLeBIyfrXXNeJHjUYlZQP4hA/rUSPk2YS8jRMrMFjIwTn4Qe9anolzHquhW0s6q4lh5JkYAgnGGB8RnPqKyYSWf4JrdckjKOB8tjUnwPqlzaaxLpmj3lg9rPE1y0Urc4jkBVfd5Ttzcw233Unuas/Fz6c5Re+5PzocoqS9DPXZ7Kw4mutE0pmuhBGHYK21uTgezYk74yDtuAcHcV00yIff9LgfLqbuBWLD4gGG/5U7PBEWjpqus3msTB5TJd3chtASRuxC+90648zUbacR6HZ6OmtzXmnOw/WwWj3jfeCR0BWNcI23fmA8e9aSw3LIU619O9mayUqeMn3Je64gHHHEmnaba27x6dBqT88rHmFwsI5mbHZeYBfPm9a1JT4nesi1/S4rK10a+0GCXS0n5THGrcrW7sjOGVdyCMEMPhPNjGc1ZeHf8T8Q6NbX78RQ2fOXVkttOQ5KOyE5cnY8udgOtVKrOTafn/QlOOoprwXnNLUdp1pqEB/z2pLdjB6W4jOfkaka3MgrheWsF5bSW11Ck0EqlXjkUMrDwINd6KAM11jge70nmm4e57uzG50+R/fiH8Jz1H7jfI9qr0E8cxkVOYSRnlkjdSrxt4Mp3U1tdV/iThTTtfCzTq0F9GuIr23wsqDwJ/Ev7rZFTcv46u76o9mOUZk6+0u6M5o3zRrOn6zw1zHWLY3NiOmo2aEqB/FQbp6jIrlbzw3MKzW8qSxt0eMgg15+/Ftoepr/orV3wsW4s6gkdCR6UzudLsbkfrLWMNkHnQcjZHQ5XByKeUVlGcovcXo0aUiMdLzT1Lc0l/aj4kfBmUeIO3OPI7+BPSndslpJEk9ukTI45ldEG49cU4poiPazskUatDJmQLnBVs+9jtg5zjxJrXnzi14f/Jxrg9+iV0fTZ9XvJbUXiWqpGHyELuwzg4BwBjbrnqNqs1twvHpeZNLk9rM4AuVv/1i3WMkE7e6wycFRjG3KdsUpNUTT7iG6M33aWNsqZVIU56gnoQe+D59QMXjTeMNEvLMzyX9tblcc6yTrgHyboR5/wBKqYTShpLTEMqMnLv4JKw5TE0Lae1ptho8KyH0K7EeWx8RVeuvs94U/S0Wq/oqNZIiT7CP/SkYnYmPoSOw2Hj5SUnGHDqKWGr20mPwwsZCfQKCT8qrXEvEt5rNubHS7d7a0kBWe4ul5XkXuqxg5wR1yVONvVp2qvu3oXVcpPSRG61qs/EV5brFbLLPcO0em2rAMFBO8jdRjGGLDYLgDxN+07hCLSNOgg0jUb60lijALrKZEkbG7NE+V3O5wAdzgiqBocs/D2oNqVikd3cuns5Rc4BdM55UYD9X8hynuOhGlcOcUaZrwZbaQxXaDMtpMAssfnjuP3hkHxrTBsrmnKL22fMqE4NJrSRyOt3ujnHEkEa2w/8AMrUEwj/5FOWi9csviwqwo6uiurBlYZBByCKQgN4EHxFcLCxt7C3EFpGIoQcrGuyoPBR2HkNhVAUHVFFFABSEUtFAHkqD1qma79nOk3s73mkySaPfvu0tmAI5D+/H8LfkfOrrRivjSa0z6m09oxy80fiPRiRqmn/fbYdLzTlLgDxaL4h8sim9vcQ3UXtLaVJEzglWzg+fh6Hetqx5VXeIuEdO1iQ3KL901ED3buEYZvJx0ceR38COtSsj4quf1V9n+B6nOnHtPuZ1I6xoXc4UY8+tKGB6EE+WDT2w0meXX0sdRi5HsWE86jJV8f6ePFWPvfyEHen3FNmyXUd5FGSkickzDsV+An5FhnyHlUaWM4RaflFGN6lJa8EKPAdD28a8qyc+EKZHUAj/AI+dS2haYb5xNOh+6KNtyPany8V8+/pmpTiDT4pNOaaGJUlthzqVUDKD4ht2xk48QK5jS+Pdg7kpaSKxzNjHMfrSDPjSMcA4HNjoAetRl5rtnp8iLqImtef4GkTKnx3XP51lCudnaK2aylGC7kpTe7s4boo8gdZYjmKaJikkZ8VYbiltLu3vIRLaTxzRn8UbZGfDy+dd6E51S2uzQNRmvuiR0rjHW9E5U1QNrGnr1lRQt1GPEge7J8sN699I0vUrXVrCG+064jntpl5kkXv/AGIOxB3BrJqr19xvqPAmpzw6VHC8N8qzvFNkqkgJBZQOnMAM+OKvfHZ87n05939yXl4kYLnA+h6KKKsE4KKKKACiiigApDS0hoAqC5k1/W5mOSs0UC+SrCj4+srU7IzTSI/9+a7GdiLuN/UNbwgH6owp3Xn8v+dIpU/oQf8A4VznT2sEkR6OpX6iulHQ5pY1M8T4FJ68ozUFxrpD6tozCFea4gb2kYHVvEfMfmKsd1C1vfXUDKR7OVuXzUnmU/QgeoNM764NvCvswDNK4iiUjYsf7DJ+VL1OVV6cfOxqSU6tP2UX7OdLujcS6gZJIbdfcCjpKe4PkP64rQq528KQRLFFuBncnqScknzJJPzrzPcxwlVJLStnliQZZvQf8nausq6WTbySCitUw4nSR0ijaSR1RFGWZjgKB1Jp3whwLa8Srda5xJaH2N1yLYRNkMsK598jtzZzjwx4014V09NZ4sitdfUfdlgNza2iNlJXRgCJf2scykAe71znG+yADAq18biKuPUb22Tc3Ic5cF6PdFFFVRAKKKKACiiigApDS0hoAp2p5teNnVshL/T1ZNtueFyG+fLKPkKe02+0SNrbTrTXIkLPpFwJ5OUbmBgUlA/lbP8AKK7xyJIivGwZGAZWByGB3BB8KjfIV8bOX3H8aW46PVFFFTxghOItMkuVS5tVLSxjDL3ZfLzHXzyfKqbqVq91HE1u6pPDIJYmYe7zDIwfIgkeP0rTTvVf4h0ocr3tsuCN5UHcd2Hn4+O59eJJp8o+UaVzSXF+CnLqYiXl1C3ltW/aKl4z6Oo/rg14n1fSo1Ez3kJ5TzZT3j0x0AJ71Jg4HMpJz0YHtQ3vqyP7ynblO4I8xWKnXvbi1/ZjHGWuzLHwBw9ffpR9f1WCS0AgMFnaybOqsQWkcfhJwAB1AG+9aCOlZjwlxLJoNxBpeoyM+lTOI7a4kOTasTtGxPVCdlJ+E7HYjGnZz2r1WLKt1R6Xgg3qasfPyeqKKKYMgooooAKKKKACiiigDnPDHcQyRTIHjkUq6NuGBGCDWdcNPJpGoXfCl4x57H9ZYSOf9e0J93fuU+E+grST0qs8Z8OvrFvb3mnukOsae5lspm+En8Ub/uMNj9awvpVsOJ3XPhLYoopho2ppqdqzGF7a5hf2d1ay/HBINyp8fEHoQQaf15+UXFtMpqSa2goNFFcn0put2sVnqJih91WT2gTsuSRgfMfLNMKkuJ3D62ArbRWwVh5sxb64APzFRtKXRSn2HKW3BbOVzBFdW8kFwgeKRSrA+Bq/fZ1qlxf8OrBeuZbuwla0ldurhcFGPqjKfXNUbyFWz7LVcabqd6wJiutQf2JHdY1WMn6ofpVX4aUuUo+hH5KK4qXsvVFFFXyUFFFFABRRRQAUUUUAFIdxS0UAUr7QtPubS2/xFo3LHfWYH3r3CwuLYH3lZR15fiHcYOOtM9P4ktJ1UXnLaSEDd3Bjb/pfp9cGr9IqurKwBVhgg9CKxy5sDouqXmikn2dsQ1sW/Fbvunry4KfyipfyUNRViXjyO4epS4NmgIwkTnjIdcZ5lOR9aYalq9tYJu6yTkZSFGHM39gPE/1wDR5LO1l/1LeJvIoK6pGka8saKi+CjH9KivIgvBQVD9s9yO8skkszc0kjczEDG/8A9DYeVJTGW8Nirm95zCvwzIhbI8CANj+R8ulINRaZD9zsbqVv4kZhX6vj8gaydVkny/Po3UoxWjtfyzrEkNkvNe3LiC1X9qRjtnyG7HyFa9oOmR6Po1lpsO6W0Kxhv2iBufUnJ+dZdwK6rxpHPr0IhkaMxaWquHjVyCXy2x5yBgbYxkdcVsNei+NoVVO13b8kfNtc7NPwhaKKKoiYUUUUAFFFFABRRRQAUUUUAIao/wBpmku1rb69aQl59P5hOqjJe3b4/UqQHHo3jV5rywBUgjIPY1zOCnFxfhnUZOMlJGMo6uiujKysMqV3BHiK9U01c2nD+vX1jayGXSIpQBKBtZyNuYT4qPH8OeU9NnQZWUMpBBGQQdjXkMnHlRY4+j0FNqsipC0iqqgKqgAdABgCvMskcKc8rqiftOcCkilWZeZA/L2LKRn0zWHGWt+jTaI7ieQwaHczoSssJSWJh1V1dSpB8c1u1uzSQRu68jMoJXwJHSsQvrQ6tqGlaKoDG+vY/aL/AAkPPIfoMfOtyHSvSfExksfb9sjZ8k7T1RVB1Ti3WYNVvbWztopI4JSgIiZiB54PWmrcZ8QIpZrW3CgZLezOAPM5qoJGkUVnJ4u4kALGxiwDjPsW/vXhOM+IZATHZwuBn4YWPTbx8jQBpNFQ3Cepz6vo63dyIxI0jL+rBAwDipmgAooooAKKKKACoji3U5dH4a1PUbdQ01vbO8YIyObHu58s4qXptqFnBqFjc2d0nPBcRNFIvirAgj6GgDG7O3FtarDzGQ7mSRusjndmPmSSfnXJdMs0z7KEwgnJWGR41PyUgV1uobnQdQXSNZJE3S1umGEu0HQg9A/ivj02Nd/LvXkL43U2NSb7/k9DU4WQTiRcmmrBKbuC3hknjGIkY/D4kE7s3qR4bZyerajaWto1xPd8w5se8uHLfshAM5/d607ml9knN7N3AODyAEjzxnJ9Bv5UmkyWtrxnw/qHsYpjcym15/Zhjh0JVgcbEEDcdia1x1/ETjCz37/0cXS6UHKJafs64au0u5OI9bga3upovZWdo/xW8JOSW8HbuOw2rQcUibivVeohCMIqMfCIcpOT5PyVDUOB0vdQubv9JTRmeQvyrGPdP1rgfs+Q9dXuOuR7g/vRRXRyL/gEc/N+mLnm655B/ek/7P1PxavcnPig/vRRQBZOH9JXRdOFmkxlAdm5iuOpzUlRRQAUUUUAFFFFABQaKKAGWo6ZZapata6jaw3Nu/WOVAwz479/OqVq3AKWVvLcaNqs9vFEpItrlPvCDyUkhx/uNFFZ2VwsWprZ1CcovcWZM/G1yt6bJbOETe2EQm5jy5Jxnl/4zWv8E/Z9aaJ92v7y+n1K9iVjAZRyxQc2c8iAnB3IySfLFFFZU49VSfCOjWy6yeuTL2owKWiimTA//9k="/>
          <p:cNvSpPr>
            <a:spLocks noChangeAspect="1" noChangeArrowheads="1"/>
          </p:cNvSpPr>
          <p:nvPr/>
        </p:nvSpPr>
        <p:spPr bwMode="auto">
          <a:xfrm>
            <a:off x="155575" y="-655638"/>
            <a:ext cx="981075" cy="13716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4" name="Picture 20" descr="http://t1.gstatic.com/images?q=tbn:ANd9GcRXCo-a2bez1G0Xx9tiprsalDu2MDhHcE7bYuuuH8AFqKvW9kw&amp;t=1&amp;usg=__WaJOdmV0QWVvwBx2_J9goRK5Tpk=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0" y="1752600"/>
            <a:ext cx="914400" cy="1219200"/>
          </a:xfrm>
          <a:prstGeom prst="rect">
            <a:avLst/>
          </a:prstGeom>
          <a:noFill/>
        </p:spPr>
      </p:pic>
      <p:cxnSp>
        <p:nvCxnSpPr>
          <p:cNvPr id="24" name="Straight Arrow Connector 23"/>
          <p:cNvCxnSpPr/>
          <p:nvPr/>
        </p:nvCxnSpPr>
        <p:spPr>
          <a:xfrm>
            <a:off x="3200400" y="3884612"/>
            <a:ext cx="281940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 flipV="1">
            <a:off x="3200400" y="3124200"/>
            <a:ext cx="12954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4572000" y="3124200"/>
            <a:ext cx="1447800" cy="60960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990600" y="1676400"/>
            <a:ext cx="7162800" cy="3276600"/>
          </a:xfrm>
          <a:prstGeom prst="ellipse">
            <a:avLst/>
          </a:prstGeom>
          <a:noFill/>
          <a:ln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/>
          <p:cNvSpPr/>
          <p:nvPr/>
        </p:nvSpPr>
        <p:spPr>
          <a:xfrm>
            <a:off x="5715000" y="5334000"/>
            <a:ext cx="1447800" cy="6096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7162800" y="54864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Intruder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Intruder behaviors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r>
              <a:rPr lang="en-US" dirty="0"/>
              <a:t>Overhead and intercept any messages being passed in the system</a:t>
            </a:r>
          </a:p>
          <a:p>
            <a:pPr lvl="1">
              <a:defRPr/>
            </a:pPr>
            <a:r>
              <a:rPr lang="en-US" dirty="0"/>
              <a:t>Decrypt messages that are encrypted with his public key so as to learn new knowledge</a:t>
            </a:r>
          </a:p>
          <a:p>
            <a:pPr lvl="1">
              <a:defRPr/>
            </a:pPr>
            <a:r>
              <a:rPr lang="en-US" dirty="0"/>
              <a:t>Introduce new messages into the systems, using his knowledge he knows</a:t>
            </a:r>
          </a:p>
          <a:p>
            <a:pPr lvl="1">
              <a:defRPr/>
            </a:pPr>
            <a:r>
              <a:rPr lang="en-US" dirty="0"/>
              <a:t>Replay any message he has seen (possibly changing plain-text parts), even if he does not understand the contents of the encrypted part.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229600" cy="11430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200" dirty="0" smtClean="0"/>
              <a:t>Network together (</a:t>
            </a:r>
            <a:r>
              <a:rPr lang="en-US" sz="4200" dirty="0" err="1" smtClean="0"/>
              <a:t>Dolev</a:t>
            </a:r>
            <a:r>
              <a:rPr lang="en-US" sz="4200" dirty="0" smtClean="0"/>
              <a:t>-Yao model)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System = (|||</a:t>
            </a:r>
            <a:r>
              <a:rPr lang="en-US" baseline="-25000" dirty="0" smtClean="0"/>
              <a:t>X </a:t>
            </a:r>
            <a:r>
              <a:rPr lang="en-US" dirty="0" err="1" smtClean="0"/>
              <a:t>Agent</a:t>
            </a:r>
            <a:r>
              <a:rPr lang="en-US" baseline="-25000" dirty="0" err="1" smtClean="0"/>
              <a:t>X</a:t>
            </a:r>
            <a:r>
              <a:rPr lang="en-US" dirty="0" smtClean="0"/>
              <a:t> ) 	|</a:t>
            </a:r>
            <a:r>
              <a:rPr lang="en-US" i="1" dirty="0" smtClean="0"/>
              <a:t>[</a:t>
            </a:r>
            <a:r>
              <a:rPr lang="en-US" i="1" dirty="0" err="1" smtClean="0"/>
              <a:t>send_message,receive_message</a:t>
            </a:r>
            <a:r>
              <a:rPr lang="en-US" i="1" dirty="0" smtClean="0"/>
              <a:t>]</a:t>
            </a:r>
            <a:r>
              <a:rPr lang="en-US" dirty="0" smtClean="0"/>
              <a:t>| Intruder</a:t>
            </a:r>
          </a:p>
        </p:txBody>
      </p:sp>
      <p:pic>
        <p:nvPicPr>
          <p:cNvPr id="2458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1066800"/>
            <a:ext cx="5867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Security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>
              <a:defRPr/>
            </a:pPr>
            <a:r>
              <a:rPr lang="en-US" dirty="0"/>
              <a:t>Authentication: confirm something/someone as authentic</a:t>
            </a:r>
          </a:p>
          <a:p>
            <a:pPr lvl="1">
              <a:defRPr/>
            </a:pPr>
            <a:r>
              <a:rPr lang="en-US" dirty="0"/>
              <a:t>Secrecy:  prevent the intruder from deriving secret information</a:t>
            </a:r>
          </a:p>
          <a:p>
            <a:pPr lvl="1">
              <a:defRPr/>
            </a:pPr>
            <a:r>
              <a:rPr lang="en-US" dirty="0"/>
              <a:t>Non-repudiation: the author of a message cannot later claim not to be the author</a:t>
            </a:r>
          </a:p>
          <a:p>
            <a:pPr lvl="1">
              <a:defRPr/>
            </a:pPr>
            <a:r>
              <a:rPr lang="en-US" dirty="0"/>
              <a:t>Integrity: any message corruption will always be detected</a:t>
            </a:r>
          </a:p>
          <a:p>
            <a:pPr lvl="1">
              <a:defRPr/>
            </a:pPr>
            <a:r>
              <a:rPr lang="en-US" dirty="0"/>
              <a:t>Anonymity: the identity of an agent is protected with respect to the message he sent</a:t>
            </a:r>
          </a:p>
          <a:p>
            <a:pPr lvl="1">
              <a:defRPr/>
            </a:pPr>
            <a:r>
              <a:rPr lang="en-US" dirty="0"/>
              <a:t>Fairness: each player receives the item it expects and neither player receives any additional information about other’s item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Security module in PAT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Easy for user to specify and verify </a:t>
            </a:r>
            <a:r>
              <a:rPr lang="en-US" dirty="0" smtClean="0">
                <a:latin typeface="Times New Roman"/>
                <a:cs typeface="Times New Roman"/>
              </a:rPr>
              <a:t>→ SEVE language.</a:t>
            </a:r>
            <a:endParaRPr lang="en-US" dirty="0" smtClean="0"/>
          </a:p>
          <a:p>
            <a:r>
              <a:rPr lang="en-US" dirty="0" smtClean="0"/>
              <a:t>Has the powerful expressiveness, but still be friendly with the user </a:t>
            </a:r>
          </a:p>
          <a:p>
            <a:r>
              <a:rPr lang="en-US" dirty="0" smtClean="0"/>
              <a:t>Fully automatic specification and verification</a:t>
            </a:r>
          </a:p>
          <a:p>
            <a:r>
              <a:rPr lang="en-US" dirty="0" smtClean="0"/>
              <a:t>Support many kinds of security goals verification and user requirement</a:t>
            </a:r>
          </a:p>
          <a:p>
            <a:r>
              <a:rPr lang="en-US" dirty="0" smtClean="0"/>
              <a:t>Flexibility and adaptability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09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Framework for SEVE module</a:t>
            </a:r>
            <a:br>
              <a:rPr lang="en-US" dirty="0" smtClean="0"/>
            </a:br>
            <a:r>
              <a:rPr lang="en-US" dirty="0" smtClean="0"/>
              <a:t>(translator way)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48200" y="1371600"/>
            <a:ext cx="39624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User specification using SEVE language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648200" y="2819400"/>
            <a:ext cx="39624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Automatic translation from SEVE language to PAT language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971800" y="3124200"/>
            <a:ext cx="1447800" cy="1600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Adding intruder behavior and specification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648200" y="4267200"/>
            <a:ext cx="39624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Using PAT tool to check the security requirement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724400" y="5638800"/>
            <a:ext cx="38862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Transformation from counter example (if have) to human reading form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57200" y="5562600"/>
            <a:ext cx="18288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Verification output to user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6019800" y="22098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Down Arrow 50"/>
          <p:cNvSpPr/>
          <p:nvPr/>
        </p:nvSpPr>
        <p:spPr>
          <a:xfrm>
            <a:off x="5943600" y="36576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>
            <a:off x="5943600" y="51054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Left Arrow 55"/>
          <p:cNvSpPr/>
          <p:nvPr/>
        </p:nvSpPr>
        <p:spPr>
          <a:xfrm flipV="1">
            <a:off x="2286000" y="5760715"/>
            <a:ext cx="2438400" cy="56388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4419600" y="3810000"/>
            <a:ext cx="15240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819400" y="2590800"/>
            <a:ext cx="6019800" cy="4038600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Callout 16"/>
          <p:cNvSpPr/>
          <p:nvPr/>
        </p:nvSpPr>
        <p:spPr>
          <a:xfrm>
            <a:off x="304800" y="2743200"/>
            <a:ext cx="1752600" cy="1143000"/>
          </a:xfrm>
          <a:prstGeom prst="wedgeEllipseCallout">
            <a:avLst>
              <a:gd name="adj1" fmla="val 93114"/>
              <a:gd name="adj2" fmla="val 23186"/>
            </a:avLst>
          </a:prstGeom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Blackbox</a:t>
            </a:r>
            <a:r>
              <a:rPr lang="en-US" dirty="0" smtClean="0"/>
              <a:t> with the user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Framework for SEVE module </a:t>
            </a:r>
            <a:br>
              <a:rPr lang="en-US" dirty="0" smtClean="0"/>
            </a:br>
            <a:r>
              <a:rPr lang="en-US" dirty="0" smtClean="0"/>
              <a:t>(direct way)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886200" y="1371600"/>
            <a:ext cx="47244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User specification using SEVE language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86200" y="2743200"/>
            <a:ext cx="4724400" cy="9144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Compiling and System analysis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2743200"/>
            <a:ext cx="22860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Adding intruder behavior and specification 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3886200" y="4191000"/>
            <a:ext cx="4724400" cy="7620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Transformation from counter example (if have) to human reading form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3886200" y="5562600"/>
            <a:ext cx="4724400" cy="8382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2"/>
                </a:solidFill>
              </a:rPr>
              <a:t>Verification output to user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49" name="Down Arrow 48"/>
          <p:cNvSpPr/>
          <p:nvPr/>
        </p:nvSpPr>
        <p:spPr>
          <a:xfrm>
            <a:off x="6019800" y="22098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Down Arrow 52"/>
          <p:cNvSpPr/>
          <p:nvPr/>
        </p:nvSpPr>
        <p:spPr>
          <a:xfrm>
            <a:off x="6068568" y="36576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ight Arrow 56"/>
          <p:cNvSpPr/>
          <p:nvPr/>
        </p:nvSpPr>
        <p:spPr>
          <a:xfrm>
            <a:off x="2895600" y="3048000"/>
            <a:ext cx="9906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57200" y="2514600"/>
            <a:ext cx="8382000" cy="259080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Down Arrow 38"/>
          <p:cNvSpPr/>
          <p:nvPr/>
        </p:nvSpPr>
        <p:spPr>
          <a:xfrm>
            <a:off x="6096000" y="4953000"/>
            <a:ext cx="484632" cy="533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Oval Callout 39"/>
          <p:cNvSpPr/>
          <p:nvPr/>
        </p:nvSpPr>
        <p:spPr>
          <a:xfrm>
            <a:off x="457200" y="5410200"/>
            <a:ext cx="2514600" cy="1143000"/>
          </a:xfrm>
          <a:prstGeom prst="wedgeEllipseCallout">
            <a:avLst>
              <a:gd name="adj1" fmla="val 74985"/>
              <a:gd name="adj2" fmla="val -76700"/>
            </a:avLst>
          </a:prstGeom>
          <a:ln w="19050">
            <a:solidFill>
              <a:schemeClr val="accent3"/>
            </a:solidFill>
            <a:prstDash val="sysDot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Blackbox</a:t>
            </a:r>
            <a:r>
              <a:rPr lang="en-US" dirty="0" smtClean="0"/>
              <a:t> with the user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An example: </a:t>
            </a:r>
            <a:br>
              <a:rPr lang="en-US" dirty="0" smtClean="0"/>
            </a:br>
            <a:r>
              <a:rPr lang="en-US" dirty="0" smtClean="0"/>
              <a:t>Needham-Schroeder protocol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2590800" y="2895600"/>
            <a:ext cx="2971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667000" y="4648200"/>
            <a:ext cx="29718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rot="10800000">
            <a:off x="2590800" y="3810000"/>
            <a:ext cx="2971800" cy="1588"/>
          </a:xfrm>
          <a:prstGeom prst="straightConnector1">
            <a:avLst/>
          </a:prstGeom>
          <a:ln w="317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Picture 4" descr="http://tbn1.google.com/images?q=tbn:Mlb1dDOFY3yW2M:http://www.johnrozum.com/images/jerry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48400" y="3124200"/>
            <a:ext cx="971550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6" descr="http://tbn2.google.com/images?q=tbn:mP5u8Vz8YBXL5M:http://blogs.families.com/media/21_Tom%2520The%2520Ca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3276600"/>
            <a:ext cx="1066800" cy="102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Box 21"/>
          <p:cNvSpPr txBox="1">
            <a:spLocks noChangeArrowheads="1"/>
          </p:cNvSpPr>
          <p:nvPr/>
        </p:nvSpPr>
        <p:spPr bwMode="auto">
          <a:xfrm>
            <a:off x="3505200" y="2438400"/>
            <a:ext cx="1676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>
                <a:latin typeface="Calibri" pitchFamily="34" charset="0"/>
              </a:rPr>
              <a:t>{A,N</a:t>
            </a:r>
            <a:r>
              <a:rPr lang="en-US" sz="2400" i="1" baseline="-25000">
                <a:latin typeface="Calibri" pitchFamily="34" charset="0"/>
              </a:rPr>
              <a:t>A</a:t>
            </a:r>
            <a:r>
              <a:rPr lang="en-US" sz="2400" i="1">
                <a:latin typeface="Calibri" pitchFamily="34" charset="0"/>
              </a:rPr>
              <a:t>}</a:t>
            </a:r>
            <a:r>
              <a:rPr lang="en-US" sz="2400" i="1" baseline="-25000">
                <a:latin typeface="Calibri" pitchFamily="34" charset="0"/>
              </a:rPr>
              <a:t>pkB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3505200" y="3352800"/>
            <a:ext cx="1401763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Calibri" pitchFamily="34" charset="0"/>
              </a:rPr>
              <a:t>{N</a:t>
            </a:r>
            <a:r>
              <a:rPr lang="en-US" sz="2400" i="1" baseline="-25000">
                <a:latin typeface="Calibri" pitchFamily="34" charset="0"/>
              </a:rPr>
              <a:t>A</a:t>
            </a:r>
            <a:r>
              <a:rPr lang="en-US" sz="2400" i="1">
                <a:latin typeface="Calibri" pitchFamily="34" charset="0"/>
              </a:rPr>
              <a:t>,N</a:t>
            </a:r>
            <a:r>
              <a:rPr lang="en-US" sz="2400" i="1" baseline="-25000">
                <a:latin typeface="Calibri" pitchFamily="34" charset="0"/>
              </a:rPr>
              <a:t>B</a:t>
            </a:r>
            <a:r>
              <a:rPr lang="en-US" sz="2400" i="1">
                <a:latin typeface="Calibri" pitchFamily="34" charset="0"/>
              </a:rPr>
              <a:t>}</a:t>
            </a:r>
            <a:r>
              <a:rPr lang="en-US" sz="2400" i="1" baseline="-25000">
                <a:latin typeface="Calibri" pitchFamily="34" charset="0"/>
              </a:rPr>
              <a:t>pkA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3657600" y="4191000"/>
            <a:ext cx="9747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i="1">
                <a:latin typeface="Calibri" pitchFamily="34" charset="0"/>
              </a:rPr>
              <a:t>{</a:t>
            </a:r>
            <a:r>
              <a:rPr lang="en-US" sz="2400" i="1">
                <a:latin typeface="Calibri" pitchFamily="34" charset="0"/>
              </a:rPr>
              <a:t>N</a:t>
            </a:r>
            <a:r>
              <a:rPr lang="en-US" sz="2400" i="1" baseline="-25000">
                <a:latin typeface="Calibri" pitchFamily="34" charset="0"/>
              </a:rPr>
              <a:t>B</a:t>
            </a:r>
            <a:r>
              <a:rPr lang="en-US" sz="2400" i="1">
                <a:latin typeface="Calibri" pitchFamily="34" charset="0"/>
              </a:rPr>
              <a:t>}</a:t>
            </a:r>
            <a:r>
              <a:rPr lang="en-US" sz="2400" i="1" baseline="-25000">
                <a:latin typeface="Calibri" pitchFamily="34" charset="0"/>
              </a:rPr>
              <a:t>pkB</a:t>
            </a:r>
            <a:endParaRPr lang="en-US" sz="2400">
              <a:latin typeface="Calibri" pitchFamily="34" charset="0"/>
            </a:endParaRPr>
          </a:p>
        </p:txBody>
      </p:sp>
      <p:sp>
        <p:nvSpPr>
          <p:cNvPr id="25" name="TextBox 11"/>
          <p:cNvSpPr txBox="1">
            <a:spLocks noChangeArrowheads="1"/>
          </p:cNvSpPr>
          <p:nvPr/>
        </p:nvSpPr>
        <p:spPr bwMode="auto">
          <a:xfrm>
            <a:off x="1447800" y="2057400"/>
            <a:ext cx="533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   A</a:t>
            </a:r>
          </a:p>
        </p:txBody>
      </p:sp>
      <p:sp>
        <p:nvSpPr>
          <p:cNvPr id="26" name="TextBox 12"/>
          <p:cNvSpPr txBox="1">
            <a:spLocks noChangeArrowheads="1"/>
          </p:cNvSpPr>
          <p:nvPr/>
        </p:nvSpPr>
        <p:spPr bwMode="auto">
          <a:xfrm>
            <a:off x="6477000" y="1981200"/>
            <a:ext cx="5334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>
                <a:latin typeface="Calibri" pitchFamily="34" charset="0"/>
              </a:rPr>
              <a:t>   B</a:t>
            </a:r>
          </a:p>
        </p:txBody>
      </p:sp>
      <p:pic>
        <p:nvPicPr>
          <p:cNvPr id="27" name="Picture 2" descr="http://tbn3.google.com/images?q=tbn:_iUj3xRib96nRM:http://upload.wikimedia.org/wikipedia/en/6/6c/Spike_and_tyke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505200" y="4953000"/>
            <a:ext cx="16367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305</TotalTime>
  <Words>515</Words>
  <Application>Microsoft Office PowerPoint</Application>
  <PresentationFormat>On-screen Show (4:3)</PresentationFormat>
  <Paragraphs>104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Flow</vt:lpstr>
      <vt:lpstr>Modeling and verifying security protocol using PAT approach</vt:lpstr>
      <vt:lpstr>Security protocol</vt:lpstr>
      <vt:lpstr>Intruder behaviors</vt:lpstr>
      <vt:lpstr>Network together (Dolev-Yao model)</vt:lpstr>
      <vt:lpstr>Security goals</vt:lpstr>
      <vt:lpstr>Security module in PAT</vt:lpstr>
      <vt:lpstr>Framework for SEVE module (translator way)</vt:lpstr>
      <vt:lpstr>Framework for SEVE module  (direct way)</vt:lpstr>
      <vt:lpstr>An example:  Needham-Schroeder protocol</vt:lpstr>
      <vt:lpstr>SEVE language</vt:lpstr>
      <vt:lpstr>SEVE language</vt:lpstr>
      <vt:lpstr>Slide 12</vt:lpstr>
      <vt:lpstr>An attack on the Needham protocol</vt:lpstr>
      <vt:lpstr>Future work</vt:lpstr>
      <vt:lpstr>Slide 15</vt:lpstr>
    </vt:vector>
  </TitlesOfParts>
  <Company>nus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Luu Anh Tuan</dc:creator>
  <cp:lastModifiedBy>Luu Anh Tuan</cp:lastModifiedBy>
  <cp:revision>30</cp:revision>
  <dcterms:created xsi:type="dcterms:W3CDTF">2010-07-28T07:39:04Z</dcterms:created>
  <dcterms:modified xsi:type="dcterms:W3CDTF">2010-08-03T02:38:29Z</dcterms:modified>
</cp:coreProperties>
</file>